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1" r:id="rId1"/>
  </p:sldMasterIdLst>
  <p:notesMasterIdLst>
    <p:notesMasterId r:id="rId27"/>
  </p:notesMasterIdLst>
  <p:handoutMasterIdLst>
    <p:handoutMasterId r:id="rId28"/>
  </p:handoutMasterIdLst>
  <p:sldIdLst>
    <p:sldId id="349" r:id="rId2"/>
    <p:sldId id="350" r:id="rId3"/>
    <p:sldId id="351" r:id="rId4"/>
    <p:sldId id="371" r:id="rId5"/>
    <p:sldId id="372" r:id="rId6"/>
    <p:sldId id="373" r:id="rId7"/>
    <p:sldId id="374" r:id="rId8"/>
    <p:sldId id="377" r:id="rId9"/>
    <p:sldId id="381" r:id="rId10"/>
    <p:sldId id="380" r:id="rId11"/>
    <p:sldId id="375" r:id="rId12"/>
    <p:sldId id="378" r:id="rId13"/>
    <p:sldId id="376" r:id="rId14"/>
    <p:sldId id="382" r:id="rId15"/>
    <p:sldId id="383" r:id="rId16"/>
    <p:sldId id="384" r:id="rId17"/>
    <p:sldId id="385" r:id="rId18"/>
    <p:sldId id="386" r:id="rId19"/>
    <p:sldId id="388" r:id="rId20"/>
    <p:sldId id="390" r:id="rId21"/>
    <p:sldId id="391" r:id="rId22"/>
    <p:sldId id="363" r:id="rId23"/>
    <p:sldId id="395" r:id="rId24"/>
    <p:sldId id="396" r:id="rId25"/>
    <p:sldId id="397" r:id="rId26"/>
  </p:sldIdLst>
  <p:sldSz cx="9144000" cy="6858000" type="screen4x3"/>
  <p:notesSz cx="6858000" cy="9144000"/>
  <p:defaultTextStyle>
    <a:defPPr>
      <a:defRPr lang="en-US"/>
    </a:defPPr>
    <a:lvl1pPr algn="l" rtl="0" fontAlgn="base">
      <a:spcBef>
        <a:spcPct val="0"/>
      </a:spcBef>
      <a:spcAft>
        <a:spcPct val="0"/>
      </a:spcAft>
      <a:defRPr sz="1200" kern="1200">
        <a:solidFill>
          <a:schemeClr val="tx1"/>
        </a:solidFill>
        <a:latin typeface="Arial" pitchFamily="34" charset="0"/>
        <a:ea typeface="+mn-ea"/>
        <a:cs typeface="+mn-cs"/>
      </a:defRPr>
    </a:lvl1pPr>
    <a:lvl2pPr marL="457200" algn="l" rtl="0" fontAlgn="base">
      <a:spcBef>
        <a:spcPct val="0"/>
      </a:spcBef>
      <a:spcAft>
        <a:spcPct val="0"/>
      </a:spcAft>
      <a:defRPr sz="1200" kern="1200">
        <a:solidFill>
          <a:schemeClr val="tx1"/>
        </a:solidFill>
        <a:latin typeface="Arial" pitchFamily="34" charset="0"/>
        <a:ea typeface="+mn-ea"/>
        <a:cs typeface="+mn-cs"/>
      </a:defRPr>
    </a:lvl2pPr>
    <a:lvl3pPr marL="914400" algn="l" rtl="0" fontAlgn="base">
      <a:spcBef>
        <a:spcPct val="0"/>
      </a:spcBef>
      <a:spcAft>
        <a:spcPct val="0"/>
      </a:spcAft>
      <a:defRPr sz="1200" kern="1200">
        <a:solidFill>
          <a:schemeClr val="tx1"/>
        </a:solidFill>
        <a:latin typeface="Arial" pitchFamily="34" charset="0"/>
        <a:ea typeface="+mn-ea"/>
        <a:cs typeface="+mn-cs"/>
      </a:defRPr>
    </a:lvl3pPr>
    <a:lvl4pPr marL="1371600" algn="l" rtl="0" fontAlgn="base">
      <a:spcBef>
        <a:spcPct val="0"/>
      </a:spcBef>
      <a:spcAft>
        <a:spcPct val="0"/>
      </a:spcAft>
      <a:defRPr sz="1200" kern="1200">
        <a:solidFill>
          <a:schemeClr val="tx1"/>
        </a:solidFill>
        <a:latin typeface="Arial" pitchFamily="34" charset="0"/>
        <a:ea typeface="+mn-ea"/>
        <a:cs typeface="+mn-cs"/>
      </a:defRPr>
    </a:lvl4pPr>
    <a:lvl5pPr marL="1828800" algn="l" rtl="0" fontAlgn="base">
      <a:spcBef>
        <a:spcPct val="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Arial" pitchFamily="34" charset="0"/>
        <a:ea typeface="+mn-ea"/>
        <a:cs typeface="+mn-cs"/>
      </a:defRPr>
    </a:lvl6pPr>
    <a:lvl7pPr marL="2743200" algn="l" defTabSz="914400" rtl="0" eaLnBrk="1" latinLnBrk="0" hangingPunct="1">
      <a:defRPr sz="1200" kern="1200">
        <a:solidFill>
          <a:schemeClr val="tx1"/>
        </a:solidFill>
        <a:latin typeface="Arial" pitchFamily="34" charset="0"/>
        <a:ea typeface="+mn-ea"/>
        <a:cs typeface="+mn-cs"/>
      </a:defRPr>
    </a:lvl7pPr>
    <a:lvl8pPr marL="3200400" algn="l" defTabSz="914400" rtl="0" eaLnBrk="1" latinLnBrk="0" hangingPunct="1">
      <a:defRPr sz="1200" kern="1200">
        <a:solidFill>
          <a:schemeClr val="tx1"/>
        </a:solidFill>
        <a:latin typeface="Arial" pitchFamily="34" charset="0"/>
        <a:ea typeface="+mn-ea"/>
        <a:cs typeface="+mn-cs"/>
      </a:defRPr>
    </a:lvl8pPr>
    <a:lvl9pPr marL="3657600" algn="l" defTabSz="914400" rtl="0" eaLnBrk="1" latinLnBrk="0" hangingPunct="1">
      <a:defRPr sz="12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974" autoAdjust="0"/>
    <p:restoredTop sz="94507"/>
  </p:normalViewPr>
  <p:slideViewPr>
    <p:cSldViewPr>
      <p:cViewPr varScale="1">
        <p:scale>
          <a:sx n="148" d="100"/>
          <a:sy n="148" d="100"/>
        </p:scale>
        <p:origin x="208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1" d="100"/>
          <a:sy n="51" d="100"/>
        </p:scale>
        <p:origin x="-126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atin typeface="Arial" charset="0"/>
              </a:defRPr>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Arial" charset="0"/>
              </a:defRPr>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atin typeface="Arial" charset="0"/>
              </a:defRPr>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Arial" charset="0"/>
              </a:defRPr>
            </a:lvl1pPr>
          </a:lstStyle>
          <a:p>
            <a:pPr>
              <a:defRPr/>
            </a:pPr>
            <a:fld id="{93CB13A9-B817-47BC-BF28-44F1DAC0A9F3}" type="slidenum">
              <a:rPr lang="en-US"/>
              <a:pPr>
                <a:defRPr/>
              </a:pPr>
              <a:t>‹#›</a:t>
            </a:fld>
            <a:endParaRPr lang="en-US"/>
          </a:p>
        </p:txBody>
      </p:sp>
    </p:spTree>
    <p:extLst>
      <p:ext uri="{BB962C8B-B14F-4D97-AF65-F5344CB8AC3E}">
        <p14:creationId xmlns:p14="http://schemas.microsoft.com/office/powerpoint/2010/main" val="11134790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atin typeface="Arial" charset="0"/>
              </a:defRPr>
            </a:lvl1pPr>
          </a:lstStyle>
          <a:p>
            <a:pPr>
              <a:defRPr/>
            </a:pPr>
            <a:endParaRPr lang="en-US"/>
          </a:p>
        </p:txBody>
      </p:sp>
      <p:sp>
        <p:nvSpPr>
          <p:cNvPr id="337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atin typeface="Arial" charset="0"/>
              </a:defRPr>
            </a:lvl1pPr>
          </a:lstStyle>
          <a:p>
            <a:pPr>
              <a:defRPr/>
            </a:pPr>
            <a:endParaRPr lang="en-US"/>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37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7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a:latin typeface="Arial" charset="0"/>
              </a:defRPr>
            </a:lvl1pPr>
          </a:lstStyle>
          <a:p>
            <a:pPr>
              <a:defRPr/>
            </a:pPr>
            <a:endParaRPr lang="en-US"/>
          </a:p>
        </p:txBody>
      </p:sp>
      <p:sp>
        <p:nvSpPr>
          <p:cNvPr id="337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a:latin typeface="Arial" charset="0"/>
              </a:defRPr>
            </a:lvl1pPr>
          </a:lstStyle>
          <a:p>
            <a:pPr>
              <a:defRPr/>
            </a:pPr>
            <a:fld id="{79AA5398-C5FC-44A4-BE40-14B7E609EB14}" type="slidenum">
              <a:rPr lang="en-US"/>
              <a:pPr>
                <a:defRPr/>
              </a:pPr>
              <a:t>‹#›</a:t>
            </a:fld>
            <a:endParaRPr lang="en-US"/>
          </a:p>
        </p:txBody>
      </p:sp>
    </p:spTree>
    <p:extLst>
      <p:ext uri="{BB962C8B-B14F-4D97-AF65-F5344CB8AC3E}">
        <p14:creationId xmlns:p14="http://schemas.microsoft.com/office/powerpoint/2010/main" val="23732873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1" descr="Background 0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2" y="4763"/>
            <a:ext cx="9139237" cy="6461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p:nvSpPr>
        <p:spPr>
          <a:xfrm>
            <a:off x="1691679" y="1628800"/>
            <a:ext cx="7452319" cy="5229200"/>
          </a:xfrm>
          <a:prstGeom prst="rect">
            <a:avLst/>
          </a:prstGeom>
          <a:solidFill>
            <a:srgbClr val="008F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ctrTitle" hasCustomPrompt="1"/>
          </p:nvPr>
        </p:nvSpPr>
        <p:spPr>
          <a:xfrm>
            <a:off x="1835696" y="2708920"/>
            <a:ext cx="7128792" cy="1470025"/>
          </a:xfrm>
        </p:spPr>
        <p:txBody>
          <a:bodyPr/>
          <a:lstStyle>
            <a:lvl1pPr eaLnBrk="1" hangingPunct="1">
              <a:defRPr sz="4400">
                <a:solidFill>
                  <a:schemeClr val="bg1"/>
                </a:solidFill>
              </a:defRPr>
            </a:lvl1pPr>
          </a:lstStyle>
          <a:p>
            <a:pPr eaLnBrk="1" hangingPunct="1"/>
            <a:r>
              <a:rPr lang="en-US" sz="3200" b="1" dirty="0">
                <a:solidFill>
                  <a:schemeClr val="bg1"/>
                </a:solidFill>
                <a:latin typeface="Open Sans" pitchFamily="-84" charset="0"/>
                <a:ea typeface="ＭＳ Ｐゴシック" pitchFamily="34" charset="-128"/>
              </a:rPr>
              <a:t>Headline Open Sans Bold 32pt</a:t>
            </a:r>
          </a:p>
        </p:txBody>
      </p:sp>
      <p:sp>
        <p:nvSpPr>
          <p:cNvPr id="3" name="Subtitle 2"/>
          <p:cNvSpPr>
            <a:spLocks noGrp="1"/>
          </p:cNvSpPr>
          <p:nvPr>
            <p:ph type="subTitle" idx="1"/>
          </p:nvPr>
        </p:nvSpPr>
        <p:spPr>
          <a:xfrm>
            <a:off x="2267744" y="4295527"/>
            <a:ext cx="6400800" cy="576064"/>
          </a:xfrm>
        </p:spPr>
        <p:txBody>
          <a:bodyPr>
            <a:normAutofit/>
          </a:bodyPr>
          <a:lstStyle>
            <a:lvl1pPr marL="0" indent="0" algn="ctr">
              <a:buNone/>
              <a:defRPr sz="2400">
                <a:solidFill>
                  <a:schemeClr val="bg1"/>
                </a:solidFill>
                <a:latin typeface="Open 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d-ID" dirty="0"/>
          </a:p>
        </p:txBody>
      </p:sp>
      <p:sp>
        <p:nvSpPr>
          <p:cNvPr id="4" name="Date Placeholder 3"/>
          <p:cNvSpPr>
            <a:spLocks noGrp="1"/>
          </p:cNvSpPr>
          <p:nvPr>
            <p:ph type="dt" sz="half" idx="10"/>
          </p:nvPr>
        </p:nvSpPr>
        <p:spPr>
          <a:xfrm>
            <a:off x="457200" y="6453336"/>
            <a:ext cx="2133600" cy="365125"/>
          </a:xfrm>
        </p:spPr>
        <p:txBody>
          <a:bodyPr/>
          <a:lstStyle/>
          <a:p>
            <a:pPr>
              <a:defRPr/>
            </a:pPr>
            <a:fld id="{F735FE1A-7713-4D53-A503-60ED0D938C40}" type="datetime1">
              <a:rPr lang="en-US" smtClean="0"/>
              <a:pPr>
                <a:defRPr/>
              </a:pPr>
              <a:t>12/21/19</a:t>
            </a:fld>
            <a:r>
              <a:rPr lang="en-US"/>
              <a:t>Bina Nusantara University</a:t>
            </a:r>
          </a:p>
        </p:txBody>
      </p:sp>
      <p:sp>
        <p:nvSpPr>
          <p:cNvPr id="5" name="Footer Placeholder 4"/>
          <p:cNvSpPr>
            <a:spLocks noGrp="1"/>
          </p:cNvSpPr>
          <p:nvPr>
            <p:ph type="ftr" sz="quarter" idx="11"/>
          </p:nvPr>
        </p:nvSpPr>
        <p:spPr>
          <a:xfrm>
            <a:off x="3124200" y="6453336"/>
            <a:ext cx="2895600" cy="365125"/>
          </a:xfrm>
        </p:spPr>
        <p:txBody>
          <a:bodyPr/>
          <a:lstStyle/>
          <a:p>
            <a:pPr>
              <a:defRPr/>
            </a:pPr>
            <a:endParaRPr lang="en-US" dirty="0"/>
          </a:p>
        </p:txBody>
      </p:sp>
      <p:sp>
        <p:nvSpPr>
          <p:cNvPr id="6" name="Slide Number Placeholder 5"/>
          <p:cNvSpPr>
            <a:spLocks noGrp="1"/>
          </p:cNvSpPr>
          <p:nvPr>
            <p:ph type="sldNum" sz="quarter" idx="12"/>
          </p:nvPr>
        </p:nvSpPr>
        <p:spPr>
          <a:xfrm>
            <a:off x="6553200" y="6453336"/>
            <a:ext cx="2133600" cy="365125"/>
          </a:xfrm>
        </p:spPr>
        <p:txBody>
          <a:bodyPr/>
          <a:lstStyle/>
          <a:p>
            <a:pPr>
              <a:defRPr/>
            </a:pPr>
            <a:fld id="{B25C547B-6502-4305-AB1D-DC75BD8B95F2}" type="slidenum">
              <a:rPr lang="en-US" smtClean="0"/>
              <a:pPr>
                <a:defRPr/>
              </a:pPr>
              <a:t>‹#›</a:t>
            </a:fld>
            <a:endParaRPr lang="en-US"/>
          </a:p>
        </p:txBody>
      </p:sp>
    </p:spTree>
    <p:extLst>
      <p:ext uri="{BB962C8B-B14F-4D97-AF65-F5344CB8AC3E}">
        <p14:creationId xmlns:p14="http://schemas.microsoft.com/office/powerpoint/2010/main" val="2725141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NewBM">
    <p:spTree>
      <p:nvGrpSpPr>
        <p:cNvPr id="1" name=""/>
        <p:cNvGrpSpPr/>
        <p:nvPr/>
      </p:nvGrpSpPr>
      <p:grpSpPr>
        <a:xfrm>
          <a:off x="0" y="0"/>
          <a:ext cx="0" cy="0"/>
          <a:chOff x="0" y="0"/>
          <a:chExt cx="0" cy="0"/>
        </a:xfrm>
      </p:grpSpPr>
      <p:pic>
        <p:nvPicPr>
          <p:cNvPr id="7" name="Picture 1" descr="Background 0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752600" y="1371600"/>
            <a:ext cx="6837114" cy="792088"/>
          </a:xfrm>
        </p:spPr>
        <p:txBody>
          <a:bodyPr>
            <a:normAutofit/>
          </a:bodyPr>
          <a:lstStyle>
            <a:lvl1pPr algn="ctr">
              <a:defRPr sz="3000" b="1">
                <a:solidFill>
                  <a:srgbClr val="0079B8"/>
                </a:solidFill>
                <a:latin typeface="Open Sans"/>
              </a:defRPr>
            </a:lvl1pPr>
          </a:lstStyle>
          <a:p>
            <a:r>
              <a:rPr lang="en-US"/>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pPr>
              <a:defRPr/>
            </a:pPr>
            <a:fld id="{D613A7DE-4529-4078-B095-609A054D8419}" type="datetime1">
              <a:rPr lang="en-US" smtClean="0"/>
              <a:pPr>
                <a:defRPr/>
              </a:pPr>
              <a:t>12/21/19</a:t>
            </a:fld>
            <a:r>
              <a:rPr lang="en-US"/>
              <a:t>Bina Nusantara University</a:t>
            </a:r>
          </a:p>
        </p:txBody>
      </p:sp>
      <p:sp>
        <p:nvSpPr>
          <p:cNvPr id="9" name="Footer Placeholder 4"/>
          <p:cNvSpPr>
            <a:spLocks noGrp="1"/>
          </p:cNvSpPr>
          <p:nvPr>
            <p:ph type="ftr" sz="quarter" idx="11"/>
          </p:nvPr>
        </p:nvSpPr>
        <p:spPr>
          <a:xfrm>
            <a:off x="3124200" y="6453336"/>
            <a:ext cx="2895600" cy="365125"/>
          </a:xfrm>
        </p:spPr>
        <p:txBody>
          <a:bodyPr/>
          <a:lstStyle/>
          <a:p>
            <a:pPr>
              <a:defRPr/>
            </a:pPr>
            <a:endParaRPr lang="en-US" dirty="0"/>
          </a:p>
        </p:txBody>
      </p:sp>
      <p:sp>
        <p:nvSpPr>
          <p:cNvPr id="10" name="Slide Number Placeholder 5"/>
          <p:cNvSpPr>
            <a:spLocks noGrp="1"/>
          </p:cNvSpPr>
          <p:nvPr>
            <p:ph type="sldNum" sz="quarter" idx="12"/>
          </p:nvPr>
        </p:nvSpPr>
        <p:spPr>
          <a:xfrm>
            <a:off x="6553200" y="6453336"/>
            <a:ext cx="2133600" cy="365125"/>
          </a:xfrm>
        </p:spPr>
        <p:txBody>
          <a:bodyPr/>
          <a:lstStyle/>
          <a:p>
            <a:pPr>
              <a:defRPr/>
            </a:pPr>
            <a:fld id="{21EF0E02-90DE-4DDF-8E9F-438205EAE6E1}" type="slidenum">
              <a:rPr lang="en-US" smtClean="0"/>
              <a:pPr>
                <a:defRPr/>
              </a:pPr>
              <a:t>‹#›</a:t>
            </a:fld>
            <a:endParaRPr lang="en-US"/>
          </a:p>
        </p:txBody>
      </p:sp>
      <p:sp>
        <p:nvSpPr>
          <p:cNvPr id="14" name="Content Placeholder 2"/>
          <p:cNvSpPr>
            <a:spLocks noGrp="1"/>
          </p:cNvSpPr>
          <p:nvPr>
            <p:ph idx="1"/>
          </p:nvPr>
        </p:nvSpPr>
        <p:spPr>
          <a:xfrm>
            <a:off x="914400" y="2286000"/>
            <a:ext cx="7848600" cy="3721596"/>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Tree>
    <p:extLst>
      <p:ext uri="{BB962C8B-B14F-4D97-AF65-F5344CB8AC3E}">
        <p14:creationId xmlns:p14="http://schemas.microsoft.com/office/powerpoint/2010/main" val="76186998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1619672" y="2636912"/>
            <a:ext cx="3456384"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Content Placeholder 3"/>
          <p:cNvSpPr>
            <a:spLocks noGrp="1"/>
          </p:cNvSpPr>
          <p:nvPr>
            <p:ph sz="half" idx="2"/>
          </p:nvPr>
        </p:nvSpPr>
        <p:spPr>
          <a:xfrm>
            <a:off x="5148064" y="2636912"/>
            <a:ext cx="3538736" cy="3489251"/>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5" name="Date Placeholder 4"/>
          <p:cNvSpPr>
            <a:spLocks noGrp="1"/>
          </p:cNvSpPr>
          <p:nvPr>
            <p:ph type="dt" sz="half" idx="10"/>
          </p:nvPr>
        </p:nvSpPr>
        <p:spPr/>
        <p:txBody>
          <a:bodyPr/>
          <a:lstStyle/>
          <a:p>
            <a:pPr>
              <a:defRPr/>
            </a:pPr>
            <a:fld id="{CD7BD76F-6914-4CF6-838D-B2233DFD55E0}" type="datetime1">
              <a:rPr lang="en-US" smtClean="0"/>
              <a:pPr>
                <a:defRPr/>
              </a:pPr>
              <a:t>12/21/19</a:t>
            </a:fld>
            <a:r>
              <a:rPr lang="en-US"/>
              <a:t>Bina Nusantara University</a:t>
            </a:r>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6267CA0D-3B9F-49E7-A5DF-A0D1B5CFE3C6}" type="slidenum">
              <a:rPr lang="en-US" smtClean="0"/>
              <a:pPr>
                <a:defRPr/>
              </a:pPr>
              <a:t>‹#›</a:t>
            </a:fld>
            <a:endParaRPr lang="en-US"/>
          </a:p>
        </p:txBody>
      </p:sp>
    </p:spTree>
    <p:extLst>
      <p:ext uri="{BB962C8B-B14F-4D97-AF65-F5344CB8AC3E}">
        <p14:creationId xmlns:p14="http://schemas.microsoft.com/office/powerpoint/2010/main" val="4016327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19672" y="1484784"/>
            <a:ext cx="7067128" cy="1008112"/>
          </a:xfrm>
        </p:spPr>
        <p:txBody>
          <a:bodyPr/>
          <a:lstStyle>
            <a:lvl1pPr>
              <a:defRPr/>
            </a:lvl1pPr>
          </a:lstStyle>
          <a:p>
            <a:r>
              <a:rPr lang="en-US"/>
              <a:t>Click to edit Master title style</a:t>
            </a:r>
            <a:endParaRPr lang="id-ID"/>
          </a:p>
        </p:txBody>
      </p:sp>
      <p:sp>
        <p:nvSpPr>
          <p:cNvPr id="3" name="Text Placeholder 2"/>
          <p:cNvSpPr>
            <a:spLocks noGrp="1"/>
          </p:cNvSpPr>
          <p:nvPr>
            <p:ph type="body" idx="1"/>
          </p:nvPr>
        </p:nvSpPr>
        <p:spPr>
          <a:xfrm>
            <a:off x="16196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19672" y="2708920"/>
            <a:ext cx="3456384" cy="3456384"/>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6" name="Content Placeholder 5"/>
          <p:cNvSpPr>
            <a:spLocks noGrp="1"/>
          </p:cNvSpPr>
          <p:nvPr>
            <p:ph sz="quarter" idx="4"/>
          </p:nvPr>
        </p:nvSpPr>
        <p:spPr>
          <a:xfrm>
            <a:off x="5220072" y="2708919"/>
            <a:ext cx="3466728" cy="3456385"/>
          </a:xfrm>
        </p:spPr>
        <p:txBody>
          <a:bodyPr>
            <a:normAutofit/>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7" name="Date Placeholder 6"/>
          <p:cNvSpPr>
            <a:spLocks noGrp="1"/>
          </p:cNvSpPr>
          <p:nvPr>
            <p:ph type="dt" sz="half" idx="10"/>
          </p:nvPr>
        </p:nvSpPr>
        <p:spPr/>
        <p:txBody>
          <a:bodyPr/>
          <a:lstStyle/>
          <a:p>
            <a:pPr>
              <a:defRPr/>
            </a:pPr>
            <a:fld id="{068ADC5C-0CF0-404E-8B17-3EEF8544AE5E}" type="datetime1">
              <a:rPr lang="en-US" smtClean="0"/>
              <a:pPr>
                <a:defRPr/>
              </a:pPr>
              <a:t>12/21/19</a:t>
            </a:fld>
            <a:r>
              <a:rPr lang="en-US"/>
              <a:t>Bina Nusantara University</a:t>
            </a:r>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77757363-A6AD-4D3A-9425-B1C190F20FED}" type="slidenum">
              <a:rPr lang="en-US" smtClean="0"/>
              <a:pPr>
                <a:defRPr/>
              </a:pPr>
              <a:t>‹#›</a:t>
            </a:fld>
            <a:endParaRPr lang="en-US"/>
          </a:p>
        </p:txBody>
      </p:sp>
      <p:sp>
        <p:nvSpPr>
          <p:cNvPr id="10" name="Text Placeholder 2"/>
          <p:cNvSpPr>
            <a:spLocks noGrp="1"/>
          </p:cNvSpPr>
          <p:nvPr>
            <p:ph type="body" idx="13"/>
          </p:nvPr>
        </p:nvSpPr>
        <p:spPr>
          <a:xfrm>
            <a:off x="5220072" y="2132856"/>
            <a:ext cx="3456384" cy="639762"/>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9855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pPr>
              <a:defRPr/>
            </a:pPr>
            <a:fld id="{CE890CFA-7BC8-4A8E-B035-833E05FB01B5}" type="datetime1">
              <a:rPr lang="en-US" smtClean="0"/>
              <a:pPr>
                <a:defRPr/>
              </a:pPr>
              <a:t>12/21/19</a:t>
            </a:fld>
            <a:r>
              <a:rPr lang="en-US"/>
              <a:t>Bina Nusantara University</a:t>
            </a:r>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E92F5638-D2E2-455B-9264-79AA7A6A399A}" type="slidenum">
              <a:rPr lang="en-US" smtClean="0"/>
              <a:pPr>
                <a:defRPr/>
              </a:pPr>
              <a:t>‹#›</a:t>
            </a:fld>
            <a:endParaRPr lang="en-US"/>
          </a:p>
        </p:txBody>
      </p:sp>
    </p:spTree>
    <p:extLst>
      <p:ext uri="{BB962C8B-B14F-4D97-AF65-F5344CB8AC3E}">
        <p14:creationId xmlns:p14="http://schemas.microsoft.com/office/powerpoint/2010/main" val="243551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143000" y="1371600"/>
            <a:ext cx="7543800" cy="639688"/>
          </a:xfrm>
        </p:spPr>
        <p:txBody>
          <a:bodyPr>
            <a:normAutofit/>
          </a:bodyPr>
          <a:lstStyle>
            <a:lvl1pPr algn="ctr">
              <a:defRPr sz="3000" b="1">
                <a:solidFill>
                  <a:srgbClr val="0079B8"/>
                </a:solidFill>
                <a:latin typeface="Open Sans"/>
              </a:defRPr>
            </a:lvl1pPr>
          </a:lstStyle>
          <a:p>
            <a:r>
              <a:rPr lang="en-US" dirty="0"/>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0128E760-7C15-42F8-B051-F548DC2F0B0B}" type="datetime1">
              <a:rPr lang="id-ID" smtClean="0"/>
              <a:pPr/>
              <a:t>21/12/19</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dirty="0"/>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143000" y="2011288"/>
            <a:ext cx="7605464" cy="4458135"/>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2378275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1" descr="Background 02.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3937"/>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143000" y="1371600"/>
            <a:ext cx="7543800" cy="639688"/>
          </a:xfrm>
        </p:spPr>
        <p:txBody>
          <a:bodyPr>
            <a:normAutofit/>
          </a:bodyPr>
          <a:lstStyle>
            <a:lvl1pPr algn="ctr">
              <a:defRPr sz="3000" b="1">
                <a:solidFill>
                  <a:srgbClr val="0079B8"/>
                </a:solidFill>
                <a:latin typeface="Open Sans"/>
              </a:defRPr>
            </a:lvl1pPr>
          </a:lstStyle>
          <a:p>
            <a:r>
              <a:rPr lang="en-US" dirty="0"/>
              <a:t>Click to edit Master title style</a:t>
            </a:r>
            <a:endParaRPr lang="id-ID" dirty="0"/>
          </a:p>
        </p:txBody>
      </p:sp>
      <p:sp>
        <p:nvSpPr>
          <p:cNvPr id="8" name="Date Placeholder 3"/>
          <p:cNvSpPr>
            <a:spLocks noGrp="1"/>
          </p:cNvSpPr>
          <p:nvPr>
            <p:ph type="dt" sz="half" idx="10"/>
          </p:nvPr>
        </p:nvSpPr>
        <p:spPr>
          <a:xfrm>
            <a:off x="457200" y="6453336"/>
            <a:ext cx="2133600" cy="365125"/>
          </a:xfrm>
        </p:spPr>
        <p:txBody>
          <a:bodyPr/>
          <a:lstStyle/>
          <a:p>
            <a:fld id="{0128E760-7C15-42F8-B051-F548DC2F0B0B}" type="datetime1">
              <a:rPr lang="id-ID" smtClean="0"/>
              <a:pPr/>
              <a:t>21/12/19</a:t>
            </a:fld>
            <a:endParaRPr lang="id-ID"/>
          </a:p>
        </p:txBody>
      </p:sp>
      <p:sp>
        <p:nvSpPr>
          <p:cNvPr id="9" name="Footer Placeholder 4"/>
          <p:cNvSpPr>
            <a:spLocks noGrp="1"/>
          </p:cNvSpPr>
          <p:nvPr>
            <p:ph type="ftr" sz="quarter" idx="11"/>
          </p:nvPr>
        </p:nvSpPr>
        <p:spPr>
          <a:xfrm>
            <a:off x="3124200" y="6453336"/>
            <a:ext cx="2895600" cy="365125"/>
          </a:xfrm>
        </p:spPr>
        <p:txBody>
          <a:bodyPr/>
          <a:lstStyle/>
          <a:p>
            <a:endParaRPr lang="id-ID"/>
          </a:p>
        </p:txBody>
      </p:sp>
      <p:sp>
        <p:nvSpPr>
          <p:cNvPr id="10" name="Slide Number Placeholder 5"/>
          <p:cNvSpPr>
            <a:spLocks noGrp="1"/>
          </p:cNvSpPr>
          <p:nvPr>
            <p:ph type="sldNum" sz="quarter" idx="12"/>
          </p:nvPr>
        </p:nvSpPr>
        <p:spPr>
          <a:xfrm>
            <a:off x="6553200" y="6453336"/>
            <a:ext cx="2133600" cy="365125"/>
          </a:xfrm>
        </p:spPr>
        <p:txBody>
          <a:bodyPr/>
          <a:lstStyle/>
          <a:p>
            <a:fld id="{F173735F-2667-4028-B606-D96AABD86FDB}" type="slidenum">
              <a:rPr lang="id-ID" smtClean="0"/>
              <a:pPr/>
              <a:t>‹#›</a:t>
            </a:fld>
            <a:endParaRPr lang="id-ID"/>
          </a:p>
        </p:txBody>
      </p:sp>
      <p:sp>
        <p:nvSpPr>
          <p:cNvPr id="14" name="Content Placeholder 2"/>
          <p:cNvSpPr>
            <a:spLocks noGrp="1"/>
          </p:cNvSpPr>
          <p:nvPr>
            <p:ph idx="1"/>
          </p:nvPr>
        </p:nvSpPr>
        <p:spPr>
          <a:xfrm>
            <a:off x="1143000" y="2011288"/>
            <a:ext cx="7605464" cy="4458135"/>
          </a:xfrm>
        </p:spPr>
        <p:txBody>
          <a:bodyPr/>
          <a:lstStyle>
            <a:lvl1pPr>
              <a:defRPr>
                <a:latin typeface="Open Sans"/>
              </a:defRPr>
            </a:lvl1pPr>
            <a:lvl2pPr>
              <a:defRPr>
                <a:latin typeface="Open Sans"/>
              </a:defRPr>
            </a:lvl2pPr>
            <a:lvl3pPr>
              <a:defRPr>
                <a:latin typeface="Open Sans"/>
              </a:defRPr>
            </a:lvl3pPr>
            <a:lvl4pPr>
              <a:defRPr>
                <a:latin typeface="Open Sans"/>
              </a:defRPr>
            </a:lvl4pPr>
            <a:lvl5pPr>
              <a:defRPr>
                <a:latin typeface="Open San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Tree>
    <p:extLst>
      <p:ext uri="{BB962C8B-B14F-4D97-AF65-F5344CB8AC3E}">
        <p14:creationId xmlns:p14="http://schemas.microsoft.com/office/powerpoint/2010/main" val="596019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D85F3-8FA0-41EA-AEFF-94C1C27209D7}" type="datetime1">
              <a:rPr lang="id-ID" smtClean="0"/>
              <a:pPr/>
              <a:t>21/12/19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173735F-2667-4028-B606-D96AABD86FDB}" type="slidenum">
              <a:rPr lang="id-ID" smtClean="0"/>
              <a:pPr/>
              <a:t>‹#›</a:t>
            </a:fld>
            <a:endParaRPr lang="id-ID"/>
          </a:p>
        </p:txBody>
      </p:sp>
      <p:pic>
        <p:nvPicPr>
          <p:cNvPr id="5" name="Picture 1" descr="Background 03.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4763"/>
            <a:ext cx="9693629"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13250" y="2859881"/>
            <a:ext cx="7067128" cy="1143000"/>
          </a:xfrm>
        </p:spPr>
        <p:txBody>
          <a:bodyPr>
            <a:normAutofit/>
          </a:bodyPr>
          <a:lstStyle>
            <a:lvl1pPr>
              <a:defRPr sz="3200">
                <a:solidFill>
                  <a:schemeClr val="bg1"/>
                </a:solidFill>
              </a:defRPr>
            </a:lvl1pPr>
          </a:lstStyle>
          <a:p>
            <a:r>
              <a:rPr lang="en-US"/>
              <a:t>Click to edit Master title style</a:t>
            </a:r>
            <a:endParaRPr lang="id-ID"/>
          </a:p>
        </p:txBody>
      </p:sp>
    </p:spTree>
    <p:extLst>
      <p:ext uri="{BB962C8B-B14F-4D97-AF65-F5344CB8AC3E}">
        <p14:creationId xmlns:p14="http://schemas.microsoft.com/office/powerpoint/2010/main" val="208944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 descr="Background 02.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4764"/>
            <a:ext cx="9143999" cy="6464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5157192"/>
            <a:ext cx="9143998" cy="170080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Placeholder 1"/>
          <p:cNvSpPr>
            <a:spLocks noGrp="1"/>
          </p:cNvSpPr>
          <p:nvPr>
            <p:ph type="title"/>
          </p:nvPr>
        </p:nvSpPr>
        <p:spPr>
          <a:xfrm>
            <a:off x="1619672" y="1484784"/>
            <a:ext cx="7067128" cy="1143000"/>
          </a:xfrm>
          <a:prstGeom prst="rect">
            <a:avLst/>
          </a:prstGeom>
        </p:spPr>
        <p:txBody>
          <a:bodyPr vert="horz" lIns="91440" tIns="45720" rIns="91440" bIns="45720" rtlCol="0" anchor="ctr">
            <a:normAutofit/>
          </a:bodyPr>
          <a:lstStyle/>
          <a:p>
            <a:r>
              <a:rPr lang="en-US"/>
              <a:t>Click to edit Master title style</a:t>
            </a:r>
            <a:endParaRPr lang="id-ID" dirty="0"/>
          </a:p>
        </p:txBody>
      </p:sp>
      <p:sp>
        <p:nvSpPr>
          <p:cNvPr id="3" name="Text Placeholder 2"/>
          <p:cNvSpPr>
            <a:spLocks noGrp="1"/>
          </p:cNvSpPr>
          <p:nvPr>
            <p:ph type="body" idx="1"/>
          </p:nvPr>
        </p:nvSpPr>
        <p:spPr>
          <a:xfrm>
            <a:off x="1619672" y="2636912"/>
            <a:ext cx="7067128" cy="34892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dirty="0"/>
          </a:p>
        </p:txBody>
      </p:sp>
      <p:sp>
        <p:nvSpPr>
          <p:cNvPr id="4" name="Date Placeholder 3"/>
          <p:cNvSpPr>
            <a:spLocks noGrp="1"/>
          </p:cNvSpPr>
          <p:nvPr>
            <p:ph type="dt" sz="half" idx="2"/>
          </p:nvPr>
        </p:nvSpPr>
        <p:spPr>
          <a:xfrm>
            <a:off x="457200" y="645333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D613A7DE-4529-4078-B095-609A054D8419}" type="datetime1">
              <a:rPr lang="en-US" smtClean="0"/>
              <a:pPr>
                <a:defRPr/>
              </a:pPr>
              <a:t>12/21/19</a:t>
            </a:fld>
            <a:r>
              <a:rPr lang="en-US"/>
              <a:t>Bina Nusantara University</a:t>
            </a:r>
          </a:p>
        </p:txBody>
      </p:sp>
      <p:sp>
        <p:nvSpPr>
          <p:cNvPr id="5" name="Footer Placeholder 4"/>
          <p:cNvSpPr>
            <a:spLocks noGrp="1"/>
          </p:cNvSpPr>
          <p:nvPr>
            <p:ph type="ftr" sz="quarter" idx="3"/>
          </p:nvPr>
        </p:nvSpPr>
        <p:spPr>
          <a:xfrm>
            <a:off x="3124200" y="645333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453336"/>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1EF0E02-90DE-4DDF-8E9F-438205EAE6E1}" type="slidenum">
              <a:rPr lang="en-US" smtClean="0"/>
              <a:pPr>
                <a:defRPr/>
              </a:pPr>
              <a:t>‹#›</a:t>
            </a:fld>
            <a:endParaRPr lang="en-US"/>
          </a:p>
        </p:txBody>
      </p:sp>
    </p:spTree>
    <p:extLst>
      <p:ext uri="{BB962C8B-B14F-4D97-AF65-F5344CB8AC3E}">
        <p14:creationId xmlns:p14="http://schemas.microsoft.com/office/powerpoint/2010/main" val="2818913940"/>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9" r:id="rId6"/>
    <p:sldLayoutId id="2147484100" r:id="rId7"/>
    <p:sldLayoutId id="2147484101" r:id="rId8"/>
  </p:sldLayoutIdLst>
  <p:hf hdr="0" dt="0"/>
  <p:txStyles>
    <p:titleStyle>
      <a:lvl1pPr algn="ctr" defTabSz="914400" rtl="0" eaLnBrk="1" latinLnBrk="0" hangingPunct="1">
        <a:spcBef>
          <a:spcPct val="0"/>
        </a:spcBef>
        <a:buNone/>
        <a:defRPr sz="3000" b="1" kern="1200">
          <a:solidFill>
            <a:srgbClr val="0079B8"/>
          </a:solidFill>
          <a:latin typeface="Open Sans"/>
          <a:ea typeface="+mj-ea"/>
          <a:cs typeface="+mj-cs"/>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composes.com/category/scala/" TargetMode="External"/><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rnewswire.com/news-releases/ieee-computer-society-predicts-the-future-of-tech-top-10-technology-trends-for-2019-300767876.html" TargetMode="External"/><Relationship Id="rId2" Type="http://schemas.openxmlformats.org/officeDocument/2006/relationships/hyperlink" Target="https://www.mymarketresearchmethods.com/quantitative-vs-qualitative-research-whats-the-difference/" TargetMode="External"/><Relationship Id="rId1" Type="http://schemas.openxmlformats.org/officeDocument/2006/relationships/slideLayout" Target="../slideLayouts/slideLayout7.xml"/><Relationship Id="rId5" Type="http://schemas.openxmlformats.org/officeDocument/2006/relationships/hyperlink" Target="https://blog.mendeley.com/2019/02/27/top-5-trending-computer-science-papers-in-january-2019/" TargetMode="External"/><Relationship Id="rId4" Type="http://schemas.openxmlformats.org/officeDocument/2006/relationships/hyperlink" Target="https://www.forbes.com/sites/bernardmarr/2019/09/30/the-7-biggest-technology-trends-in-2020-everyone-must-get-ready-for-now/#74a2183a226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173735F-2667-4028-B606-D96AABD86FDB}" type="slidenum">
              <a:rPr lang="id-ID" smtClean="0"/>
              <a:pPr/>
              <a:t>1</a:t>
            </a:fld>
            <a:endParaRPr lang="id-ID"/>
          </a:p>
        </p:txBody>
      </p:sp>
      <p:sp>
        <p:nvSpPr>
          <p:cNvPr id="11" name="Rectangle 6"/>
          <p:cNvSpPr>
            <a:spLocks noGrp="1" noChangeArrowheads="1"/>
          </p:cNvSpPr>
          <p:nvPr>
            <p:ph type="ctrTitle"/>
          </p:nvPr>
        </p:nvSpPr>
        <p:spPr>
          <a:xfrm>
            <a:off x="1676400" y="3352800"/>
            <a:ext cx="7467600" cy="2384425"/>
          </a:xfrm>
          <a:noFill/>
        </p:spPr>
        <p:txBody>
          <a:bodyPr>
            <a:normAutofit/>
          </a:bodyPr>
          <a:lstStyle/>
          <a:p>
            <a:pPr eaLnBrk="1" hangingPunct="1"/>
            <a:r>
              <a:rPr lang="en-AU" sz="4000" dirty="0">
                <a:solidFill>
                  <a:schemeClr val="bg1"/>
                </a:solidFill>
                <a:latin typeface="Tahoma" panose="020B0604030504040204" pitchFamily="34" charset="0"/>
                <a:ea typeface="Tahoma" panose="020B0604030504040204" pitchFamily="34" charset="0"/>
                <a:cs typeface="Tahoma" panose="020B0604030504040204" pitchFamily="34" charset="0"/>
              </a:rPr>
              <a:t>Research Topics</a:t>
            </a:r>
            <a:br>
              <a:rPr lang="en-AU" dirty="0">
                <a:solidFill>
                  <a:schemeClr val="bg1"/>
                </a:solidFill>
                <a:latin typeface="Tahoma" panose="020B0604030504040204" pitchFamily="34" charset="0"/>
                <a:ea typeface="Tahoma" panose="020B0604030504040204" pitchFamily="34" charset="0"/>
                <a:cs typeface="Tahoma" panose="020B0604030504040204" pitchFamily="34" charset="0"/>
              </a:rPr>
            </a:br>
            <a:br>
              <a:rPr lang="en-AU"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800" dirty="0">
                <a:solidFill>
                  <a:schemeClr val="bg1"/>
                </a:solidFill>
                <a:latin typeface="Tahoma" panose="020B0604030504040204" pitchFamily="34" charset="0"/>
                <a:ea typeface="Tahoma" panose="020B0604030504040204" pitchFamily="34" charset="0"/>
                <a:cs typeface="Tahoma" panose="020B0604030504040204" pitchFamily="34" charset="0"/>
              </a:rPr>
              <a:t>Session 02</a:t>
            </a:r>
          </a:p>
        </p:txBody>
      </p:sp>
      <p:sp>
        <p:nvSpPr>
          <p:cNvPr id="5" name="Rectangle 7">
            <a:extLst>
              <a:ext uri="{FF2B5EF4-FFF2-40B4-BE49-F238E27FC236}">
                <a16:creationId xmlns:a16="http://schemas.microsoft.com/office/drawing/2014/main" id="{20E2BB45-3A23-4211-9019-2D13A462E547}"/>
              </a:ext>
            </a:extLst>
          </p:cNvPr>
          <p:cNvSpPr>
            <a:spLocks noChangeArrowheads="1"/>
          </p:cNvSpPr>
          <p:nvPr/>
        </p:nvSpPr>
        <p:spPr bwMode="auto">
          <a:xfrm>
            <a:off x="1766887" y="1676400"/>
            <a:ext cx="7072313" cy="935038"/>
          </a:xfrm>
          <a:prstGeom prst="rect">
            <a:avLst/>
          </a:prstGeom>
          <a:noFill/>
          <a:ln w="9525">
            <a:noFill/>
            <a:miter lim="800000"/>
            <a:headEnd/>
            <a:tailEnd/>
          </a:ln>
        </p:spPr>
        <p:txBody>
          <a:bodyPr/>
          <a:lstStyle/>
          <a:p>
            <a:pPr>
              <a:spcBef>
                <a:spcPct val="20000"/>
              </a:spcBef>
              <a:tabLst>
                <a:tab pos="1320800" algn="l"/>
                <a:tab pos="2054225" algn="l"/>
              </a:tabLst>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Course			: COMP6575 – Research</a:t>
            </a:r>
            <a:b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 			  Topics in Computer Science</a:t>
            </a:r>
          </a:p>
          <a:p>
            <a:pPr>
              <a:spcBef>
                <a:spcPct val="20000"/>
              </a:spcBef>
              <a:tabLst>
                <a:tab pos="1320800" algn="l"/>
                <a:tab pos="2054225" algn="l"/>
              </a:tabLst>
            </a:pPr>
            <a:r>
              <a:rPr lang="en-US" sz="2400" dirty="0">
                <a:solidFill>
                  <a:schemeClr val="bg1"/>
                </a:solidFill>
                <a:latin typeface="Tahoma" panose="020B0604030504040204" pitchFamily="34" charset="0"/>
                <a:ea typeface="Tahoma" panose="020B0604030504040204" pitchFamily="34" charset="0"/>
                <a:cs typeface="Tahoma" panose="020B0604030504040204" pitchFamily="34" charset="0"/>
              </a:rPr>
              <a:t>Effective Period	: December 2019</a:t>
            </a:r>
            <a:endParaRPr lang="en-US"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7945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8E49-F2D6-EE48-A0D8-31285907A40A}"/>
              </a:ext>
            </a:extLst>
          </p:cNvPr>
          <p:cNvSpPr>
            <a:spLocks noGrp="1"/>
          </p:cNvSpPr>
          <p:nvPr>
            <p:ph type="title"/>
          </p:nvPr>
        </p:nvSpPr>
        <p:spPr/>
        <p:txBody>
          <a:bodyPr/>
          <a:lstStyle/>
          <a:p>
            <a:r>
              <a:rPr lang="en-US" dirty="0"/>
              <a:t>Qualitative</a:t>
            </a:r>
          </a:p>
        </p:txBody>
      </p:sp>
      <p:sp>
        <p:nvSpPr>
          <p:cNvPr id="3" name="Footer Placeholder 2">
            <a:extLst>
              <a:ext uri="{FF2B5EF4-FFF2-40B4-BE49-F238E27FC236}">
                <a16:creationId xmlns:a16="http://schemas.microsoft.com/office/drawing/2014/main" id="{DDFF74CC-4F0E-CB4E-B963-3F3346DFD722}"/>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41DF7193-6B36-E045-A6E4-472A42D8E5B3}"/>
              </a:ext>
            </a:extLst>
          </p:cNvPr>
          <p:cNvSpPr>
            <a:spLocks noGrp="1"/>
          </p:cNvSpPr>
          <p:nvPr>
            <p:ph type="sldNum" sz="quarter" idx="12"/>
          </p:nvPr>
        </p:nvSpPr>
        <p:spPr/>
        <p:txBody>
          <a:bodyPr/>
          <a:lstStyle/>
          <a:p>
            <a:fld id="{F173735F-2667-4028-B606-D96AABD86FDB}" type="slidenum">
              <a:rPr lang="id-ID" smtClean="0"/>
              <a:pPr/>
              <a:t>10</a:t>
            </a:fld>
            <a:endParaRPr lang="id-ID"/>
          </a:p>
        </p:txBody>
      </p:sp>
      <p:sp>
        <p:nvSpPr>
          <p:cNvPr id="5" name="Content Placeholder 4">
            <a:extLst>
              <a:ext uri="{FF2B5EF4-FFF2-40B4-BE49-F238E27FC236}">
                <a16:creationId xmlns:a16="http://schemas.microsoft.com/office/drawing/2014/main" id="{ABFD5041-589E-B14E-8D01-CEB336640626}"/>
              </a:ext>
            </a:extLst>
          </p:cNvPr>
          <p:cNvSpPr>
            <a:spLocks noGrp="1"/>
          </p:cNvSpPr>
          <p:nvPr>
            <p:ph idx="1"/>
          </p:nvPr>
        </p:nvSpPr>
        <p:spPr/>
        <p:txBody>
          <a:bodyPr/>
          <a:lstStyle/>
          <a:p>
            <a:r>
              <a:rPr lang="en-US" dirty="0"/>
              <a:t>Example : </a:t>
            </a:r>
          </a:p>
          <a:p>
            <a:endParaRPr lang="en-US" dirty="0"/>
          </a:p>
        </p:txBody>
      </p:sp>
      <p:pic>
        <p:nvPicPr>
          <p:cNvPr id="7" name="Picture 6">
            <a:extLst>
              <a:ext uri="{FF2B5EF4-FFF2-40B4-BE49-F238E27FC236}">
                <a16:creationId xmlns:a16="http://schemas.microsoft.com/office/drawing/2014/main" id="{DC240683-5E54-BF45-A6C4-086195CEE18E}"/>
              </a:ext>
            </a:extLst>
          </p:cNvPr>
          <p:cNvPicPr>
            <a:picLocks noChangeAspect="1"/>
          </p:cNvPicPr>
          <p:nvPr/>
        </p:nvPicPr>
        <p:blipFill>
          <a:blip r:embed="rId2"/>
          <a:stretch>
            <a:fillRect/>
          </a:stretch>
        </p:blipFill>
        <p:spPr>
          <a:xfrm>
            <a:off x="1859632" y="2438400"/>
            <a:ext cx="6172200" cy="2703154"/>
          </a:xfrm>
          <a:prstGeom prst="rect">
            <a:avLst/>
          </a:prstGeom>
        </p:spPr>
      </p:pic>
      <p:sp>
        <p:nvSpPr>
          <p:cNvPr id="8" name="Content Placeholder 4">
            <a:extLst>
              <a:ext uri="{FF2B5EF4-FFF2-40B4-BE49-F238E27FC236}">
                <a16:creationId xmlns:a16="http://schemas.microsoft.com/office/drawing/2014/main" id="{909F4B27-1B81-B641-9D3C-129BDC1D708F}"/>
              </a:ext>
            </a:extLst>
          </p:cNvPr>
          <p:cNvSpPr txBox="1">
            <a:spLocks/>
          </p:cNvSpPr>
          <p:nvPr/>
        </p:nvSpPr>
        <p:spPr>
          <a:xfrm>
            <a:off x="1295400" y="5257800"/>
            <a:ext cx="7605464" cy="13640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
        <p:nvSpPr>
          <p:cNvPr id="9" name="Content Placeholder 4">
            <a:extLst>
              <a:ext uri="{FF2B5EF4-FFF2-40B4-BE49-F238E27FC236}">
                <a16:creationId xmlns:a16="http://schemas.microsoft.com/office/drawing/2014/main" id="{E305841F-95DB-4848-9804-BD718CA932B7}"/>
              </a:ext>
            </a:extLst>
          </p:cNvPr>
          <p:cNvSpPr txBox="1">
            <a:spLocks/>
          </p:cNvSpPr>
          <p:nvPr/>
        </p:nvSpPr>
        <p:spPr>
          <a:xfrm>
            <a:off x="1295400" y="5486400"/>
            <a:ext cx="7605464" cy="11354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dirty="0"/>
              <a:t>A creative way to visualize qualitative data</a:t>
            </a:r>
          </a:p>
        </p:txBody>
      </p:sp>
      <p:sp>
        <p:nvSpPr>
          <p:cNvPr id="10" name="TextBox 9">
            <a:extLst>
              <a:ext uri="{FF2B5EF4-FFF2-40B4-BE49-F238E27FC236}">
                <a16:creationId xmlns:a16="http://schemas.microsoft.com/office/drawing/2014/main" id="{688AEA5B-CAD7-A645-BE6E-3E83A95B5756}"/>
              </a:ext>
            </a:extLst>
          </p:cNvPr>
          <p:cNvSpPr txBox="1"/>
          <p:nvPr/>
        </p:nvSpPr>
        <p:spPr>
          <a:xfrm>
            <a:off x="4679032" y="5082933"/>
            <a:ext cx="3505200" cy="276999"/>
          </a:xfrm>
          <a:prstGeom prst="rect">
            <a:avLst/>
          </a:prstGeom>
          <a:noFill/>
        </p:spPr>
        <p:txBody>
          <a:bodyPr wrap="square" rtlCol="0">
            <a:spAutoFit/>
          </a:bodyPr>
          <a:lstStyle/>
          <a:p>
            <a:r>
              <a:rPr lang="en-US" dirty="0" err="1"/>
              <a:t>Sumber</a:t>
            </a:r>
            <a:r>
              <a:rPr lang="en-US" dirty="0"/>
              <a:t> : </a:t>
            </a:r>
            <a:r>
              <a:rPr lang="en-US" dirty="0">
                <a:hlinkClick r:id="rId3"/>
              </a:rPr>
              <a:t>https://bcomposes.com/category/scala/</a:t>
            </a:r>
            <a:endParaRPr lang="en-US" dirty="0"/>
          </a:p>
        </p:txBody>
      </p:sp>
    </p:spTree>
    <p:extLst>
      <p:ext uri="{BB962C8B-B14F-4D97-AF65-F5344CB8AC3E}">
        <p14:creationId xmlns:p14="http://schemas.microsoft.com/office/powerpoint/2010/main" val="26263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D14-7E42-C84D-B714-2948E2BC0EAC}"/>
              </a:ext>
            </a:extLst>
          </p:cNvPr>
          <p:cNvSpPr>
            <a:spLocks noGrp="1"/>
          </p:cNvSpPr>
          <p:nvPr>
            <p:ph type="title"/>
          </p:nvPr>
        </p:nvSpPr>
        <p:spPr/>
        <p:txBody>
          <a:bodyPr/>
          <a:lstStyle/>
          <a:p>
            <a:r>
              <a:rPr lang="en-US" dirty="0"/>
              <a:t>Quantitative</a:t>
            </a:r>
          </a:p>
        </p:txBody>
      </p:sp>
      <p:sp>
        <p:nvSpPr>
          <p:cNvPr id="3" name="Footer Placeholder 2">
            <a:extLst>
              <a:ext uri="{FF2B5EF4-FFF2-40B4-BE49-F238E27FC236}">
                <a16:creationId xmlns:a16="http://schemas.microsoft.com/office/drawing/2014/main" id="{B9D0F08F-9406-7A43-B7A2-2DCA2B80FD19}"/>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1ACB5BEC-A475-5E4C-9237-BECF2DDDF19D}"/>
              </a:ext>
            </a:extLst>
          </p:cNvPr>
          <p:cNvSpPr>
            <a:spLocks noGrp="1"/>
          </p:cNvSpPr>
          <p:nvPr>
            <p:ph type="sldNum" sz="quarter" idx="12"/>
          </p:nvPr>
        </p:nvSpPr>
        <p:spPr/>
        <p:txBody>
          <a:bodyPr/>
          <a:lstStyle/>
          <a:p>
            <a:fld id="{F173735F-2667-4028-B606-D96AABD86FDB}" type="slidenum">
              <a:rPr lang="id-ID" smtClean="0"/>
              <a:pPr/>
              <a:t>11</a:t>
            </a:fld>
            <a:endParaRPr lang="id-ID"/>
          </a:p>
        </p:txBody>
      </p:sp>
      <p:sp>
        <p:nvSpPr>
          <p:cNvPr id="5" name="Content Placeholder 4">
            <a:extLst>
              <a:ext uri="{FF2B5EF4-FFF2-40B4-BE49-F238E27FC236}">
                <a16:creationId xmlns:a16="http://schemas.microsoft.com/office/drawing/2014/main" id="{A46D45AF-BC62-9144-8F9E-3C140BF9AE73}"/>
              </a:ext>
            </a:extLst>
          </p:cNvPr>
          <p:cNvSpPr>
            <a:spLocks noGrp="1"/>
          </p:cNvSpPr>
          <p:nvPr>
            <p:ph idx="1"/>
          </p:nvPr>
        </p:nvSpPr>
        <p:spPr/>
        <p:txBody>
          <a:bodyPr>
            <a:normAutofit/>
          </a:bodyPr>
          <a:lstStyle/>
          <a:p>
            <a:pPr algn="just"/>
            <a:r>
              <a:rPr lang="en-US" dirty="0"/>
              <a:t>Is an approach for testing objective theories by examining the relationship among variables.</a:t>
            </a:r>
          </a:p>
          <a:p>
            <a:pPr marL="0" indent="0" algn="just">
              <a:buNone/>
            </a:pPr>
            <a:endParaRPr lang="en-US" dirty="0"/>
          </a:p>
          <a:p>
            <a:pPr algn="just"/>
            <a:r>
              <a:rPr lang="en-US" dirty="0"/>
              <a:t>Research Design : </a:t>
            </a:r>
          </a:p>
          <a:p>
            <a:pPr lvl="1" algn="just"/>
            <a:r>
              <a:rPr lang="en-US" b="1" i="1" dirty="0">
                <a:solidFill>
                  <a:srgbClr val="0079B9"/>
                </a:solidFill>
              </a:rPr>
              <a:t>Survey Research </a:t>
            </a:r>
          </a:p>
          <a:p>
            <a:pPr marL="457200" lvl="1" indent="0" algn="just">
              <a:buNone/>
            </a:pPr>
            <a:r>
              <a:rPr lang="en-US" dirty="0"/>
              <a:t>provides a quantitative or numeric description of trends, attitudes or opinions of a population by studying a sample of that population.</a:t>
            </a:r>
          </a:p>
          <a:p>
            <a:pPr lvl="1" algn="just"/>
            <a:r>
              <a:rPr lang="en-US" b="1" i="1" dirty="0">
                <a:solidFill>
                  <a:srgbClr val="0079B9"/>
                </a:solidFill>
              </a:rPr>
              <a:t>Experimental Research</a:t>
            </a:r>
          </a:p>
          <a:p>
            <a:pPr marL="457200" lvl="1" indent="0" algn="just">
              <a:buNone/>
            </a:pPr>
            <a:r>
              <a:rPr lang="en-US" dirty="0"/>
              <a:t>seeks to determine if a specific treatment influences an outcome.</a:t>
            </a:r>
          </a:p>
        </p:txBody>
      </p:sp>
    </p:spTree>
    <p:extLst>
      <p:ext uri="{BB962C8B-B14F-4D97-AF65-F5344CB8AC3E}">
        <p14:creationId xmlns:p14="http://schemas.microsoft.com/office/powerpoint/2010/main" val="3683015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9D14-7E42-C84D-B714-2948E2BC0EAC}"/>
              </a:ext>
            </a:extLst>
          </p:cNvPr>
          <p:cNvSpPr>
            <a:spLocks noGrp="1"/>
          </p:cNvSpPr>
          <p:nvPr>
            <p:ph type="title"/>
          </p:nvPr>
        </p:nvSpPr>
        <p:spPr/>
        <p:txBody>
          <a:bodyPr/>
          <a:lstStyle/>
          <a:p>
            <a:r>
              <a:rPr lang="en-US" dirty="0"/>
              <a:t>Quantitative</a:t>
            </a:r>
          </a:p>
        </p:txBody>
      </p:sp>
      <p:sp>
        <p:nvSpPr>
          <p:cNvPr id="3" name="Footer Placeholder 2">
            <a:extLst>
              <a:ext uri="{FF2B5EF4-FFF2-40B4-BE49-F238E27FC236}">
                <a16:creationId xmlns:a16="http://schemas.microsoft.com/office/drawing/2014/main" id="{B9D0F08F-9406-7A43-B7A2-2DCA2B80FD19}"/>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1ACB5BEC-A475-5E4C-9237-BECF2DDDF19D}"/>
              </a:ext>
            </a:extLst>
          </p:cNvPr>
          <p:cNvSpPr>
            <a:spLocks noGrp="1"/>
          </p:cNvSpPr>
          <p:nvPr>
            <p:ph type="sldNum" sz="quarter" idx="12"/>
          </p:nvPr>
        </p:nvSpPr>
        <p:spPr/>
        <p:txBody>
          <a:bodyPr/>
          <a:lstStyle/>
          <a:p>
            <a:fld id="{F173735F-2667-4028-B606-D96AABD86FDB}" type="slidenum">
              <a:rPr lang="id-ID" smtClean="0"/>
              <a:pPr/>
              <a:t>12</a:t>
            </a:fld>
            <a:endParaRPr lang="id-ID"/>
          </a:p>
        </p:txBody>
      </p:sp>
      <p:sp>
        <p:nvSpPr>
          <p:cNvPr id="5" name="Content Placeholder 4">
            <a:extLst>
              <a:ext uri="{FF2B5EF4-FFF2-40B4-BE49-F238E27FC236}">
                <a16:creationId xmlns:a16="http://schemas.microsoft.com/office/drawing/2014/main" id="{A46D45AF-BC62-9144-8F9E-3C140BF9AE73}"/>
              </a:ext>
            </a:extLst>
          </p:cNvPr>
          <p:cNvSpPr>
            <a:spLocks noGrp="1"/>
          </p:cNvSpPr>
          <p:nvPr>
            <p:ph idx="1"/>
          </p:nvPr>
        </p:nvSpPr>
        <p:spPr/>
        <p:txBody>
          <a:bodyPr>
            <a:normAutofit/>
          </a:bodyPr>
          <a:lstStyle/>
          <a:p>
            <a:pPr algn="just"/>
            <a:r>
              <a:rPr lang="en-US" dirty="0"/>
              <a:t>Example :</a:t>
            </a:r>
          </a:p>
          <a:p>
            <a:pPr marL="0" indent="0" algn="just">
              <a:buNone/>
            </a:pPr>
            <a:r>
              <a:rPr lang="en-US" dirty="0"/>
              <a:t>Let’s say you wanted to know the average height of all professional basketball players in the NBA.  To conduct that research, you could do a survey and call up each player on the phone and ask them for their height.  You could physically find them and measure them.  Both would be examples of primary research, but I’d opt for secondary research and simply compile the data from </a:t>
            </a:r>
            <a:r>
              <a:rPr lang="en-US" dirty="0" err="1"/>
              <a:t>nba.com</a:t>
            </a:r>
            <a:r>
              <a:rPr lang="en-US" dirty="0"/>
              <a:t>.  As you can see, quantitative research can come in many forms, including surveys, observation, experimentation, and secondary research.  All of these techniques will help you obtain numerical (“quantitative”) data.</a:t>
            </a:r>
          </a:p>
        </p:txBody>
      </p:sp>
    </p:spTree>
    <p:extLst>
      <p:ext uri="{BB962C8B-B14F-4D97-AF65-F5344CB8AC3E}">
        <p14:creationId xmlns:p14="http://schemas.microsoft.com/office/powerpoint/2010/main" val="590291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4A6E-B6AD-FA4A-A1E9-334681CB2A33}"/>
              </a:ext>
            </a:extLst>
          </p:cNvPr>
          <p:cNvSpPr>
            <a:spLocks noGrp="1"/>
          </p:cNvSpPr>
          <p:nvPr>
            <p:ph type="title"/>
          </p:nvPr>
        </p:nvSpPr>
        <p:spPr/>
        <p:txBody>
          <a:bodyPr/>
          <a:lstStyle/>
          <a:p>
            <a:r>
              <a:rPr lang="en-US" dirty="0"/>
              <a:t>Mixed Methods</a:t>
            </a:r>
          </a:p>
        </p:txBody>
      </p:sp>
      <p:sp>
        <p:nvSpPr>
          <p:cNvPr id="3" name="Footer Placeholder 2">
            <a:extLst>
              <a:ext uri="{FF2B5EF4-FFF2-40B4-BE49-F238E27FC236}">
                <a16:creationId xmlns:a16="http://schemas.microsoft.com/office/drawing/2014/main" id="{19ED7748-B585-4D4F-99A5-5A392C788A10}"/>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EAF10EB1-208B-254F-95B1-F705A951C271}"/>
              </a:ext>
            </a:extLst>
          </p:cNvPr>
          <p:cNvSpPr>
            <a:spLocks noGrp="1"/>
          </p:cNvSpPr>
          <p:nvPr>
            <p:ph type="sldNum" sz="quarter" idx="12"/>
          </p:nvPr>
        </p:nvSpPr>
        <p:spPr/>
        <p:txBody>
          <a:bodyPr/>
          <a:lstStyle/>
          <a:p>
            <a:fld id="{F173735F-2667-4028-B606-D96AABD86FDB}" type="slidenum">
              <a:rPr lang="id-ID" smtClean="0"/>
              <a:pPr/>
              <a:t>13</a:t>
            </a:fld>
            <a:endParaRPr lang="id-ID"/>
          </a:p>
        </p:txBody>
      </p:sp>
      <p:sp>
        <p:nvSpPr>
          <p:cNvPr id="5" name="Content Placeholder 4">
            <a:extLst>
              <a:ext uri="{FF2B5EF4-FFF2-40B4-BE49-F238E27FC236}">
                <a16:creationId xmlns:a16="http://schemas.microsoft.com/office/drawing/2014/main" id="{6E18E45A-5D26-9247-BB12-0D8F6E0611FD}"/>
              </a:ext>
            </a:extLst>
          </p:cNvPr>
          <p:cNvSpPr>
            <a:spLocks noGrp="1"/>
          </p:cNvSpPr>
          <p:nvPr>
            <p:ph idx="1"/>
          </p:nvPr>
        </p:nvSpPr>
        <p:spPr/>
        <p:txBody>
          <a:bodyPr>
            <a:normAutofit lnSpcReduction="10000"/>
          </a:bodyPr>
          <a:lstStyle/>
          <a:p>
            <a:pPr algn="just"/>
            <a:r>
              <a:rPr lang="en-US" dirty="0"/>
              <a:t>Is an approach to inquiry involving collecting both quantitative and qualitative data</a:t>
            </a:r>
          </a:p>
          <a:p>
            <a:pPr marL="0" indent="0" algn="just">
              <a:buNone/>
            </a:pPr>
            <a:endParaRPr lang="en-US" dirty="0"/>
          </a:p>
          <a:p>
            <a:pPr algn="just"/>
            <a:r>
              <a:rPr lang="en-US" dirty="0"/>
              <a:t>Research Design :</a:t>
            </a:r>
          </a:p>
          <a:p>
            <a:pPr lvl="1" algn="just"/>
            <a:r>
              <a:rPr lang="en-US" b="1" i="1" dirty="0">
                <a:solidFill>
                  <a:srgbClr val="0079B9"/>
                </a:solidFill>
              </a:rPr>
              <a:t>Convergent parallel : </a:t>
            </a:r>
            <a:r>
              <a:rPr lang="en-US" dirty="0"/>
              <a:t>is a form of mixed methods design in which the researcher converges or merges quantitative and qualitative data in order to provide a comprehensive analysis of the research problem.</a:t>
            </a:r>
          </a:p>
          <a:p>
            <a:pPr lvl="1" algn="just"/>
            <a:r>
              <a:rPr lang="en-US" b="1" i="1" dirty="0">
                <a:solidFill>
                  <a:srgbClr val="0079B9"/>
                </a:solidFill>
              </a:rPr>
              <a:t>Explanatory sequential : </a:t>
            </a:r>
            <a:r>
              <a:rPr lang="en-US" dirty="0"/>
              <a:t>is one in which the researcher first conducts quantitative research, analyzes the results and then builds on the results to explain then in more details with qualitative research.</a:t>
            </a:r>
          </a:p>
          <a:p>
            <a:pPr lvl="1" algn="just"/>
            <a:r>
              <a:rPr lang="en-US" b="1" i="1" dirty="0">
                <a:solidFill>
                  <a:srgbClr val="0079B9"/>
                </a:solidFill>
              </a:rPr>
              <a:t>Exploratory sequential : </a:t>
            </a:r>
            <a:r>
              <a:rPr lang="en-US" dirty="0"/>
              <a:t>is the reverse sequence from the explanatory sequential design</a:t>
            </a:r>
          </a:p>
        </p:txBody>
      </p:sp>
    </p:spTree>
    <p:extLst>
      <p:ext uri="{BB962C8B-B14F-4D97-AF65-F5344CB8AC3E}">
        <p14:creationId xmlns:p14="http://schemas.microsoft.com/office/powerpoint/2010/main" val="3986716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099D5EB-FC0E-7649-809D-DE79409F419B}"/>
              </a:ext>
            </a:extLst>
          </p:cNvPr>
          <p:cNvGraphicFramePr>
            <a:graphicFrameLocks noGrp="1"/>
          </p:cNvGraphicFramePr>
          <p:nvPr>
            <p:ph idx="1"/>
            <p:extLst>
              <p:ext uri="{D42A27DB-BD31-4B8C-83A1-F6EECF244321}">
                <p14:modId xmlns:p14="http://schemas.microsoft.com/office/powerpoint/2010/main" val="9148915"/>
              </p:ext>
            </p:extLst>
          </p:nvPr>
        </p:nvGraphicFramePr>
        <p:xfrm>
          <a:off x="1143000" y="2172372"/>
          <a:ext cx="7605714" cy="4119880"/>
        </p:xfrm>
        <a:graphic>
          <a:graphicData uri="http://schemas.openxmlformats.org/drawingml/2006/table">
            <a:tbl>
              <a:tblPr firstRow="1" bandRow="1">
                <a:tableStyleId>{5C22544A-7EE6-4342-B048-85BDC9FD1C3A}</a:tableStyleId>
              </a:tblPr>
              <a:tblGrid>
                <a:gridCol w="2535238">
                  <a:extLst>
                    <a:ext uri="{9D8B030D-6E8A-4147-A177-3AD203B41FA5}">
                      <a16:colId xmlns:a16="http://schemas.microsoft.com/office/drawing/2014/main" val="1528062119"/>
                    </a:ext>
                  </a:extLst>
                </a:gridCol>
                <a:gridCol w="2535238">
                  <a:extLst>
                    <a:ext uri="{9D8B030D-6E8A-4147-A177-3AD203B41FA5}">
                      <a16:colId xmlns:a16="http://schemas.microsoft.com/office/drawing/2014/main" val="1321656095"/>
                    </a:ext>
                  </a:extLst>
                </a:gridCol>
                <a:gridCol w="2535238">
                  <a:extLst>
                    <a:ext uri="{9D8B030D-6E8A-4147-A177-3AD203B41FA5}">
                      <a16:colId xmlns:a16="http://schemas.microsoft.com/office/drawing/2014/main" val="4245525566"/>
                    </a:ext>
                  </a:extLst>
                </a:gridCol>
              </a:tblGrid>
              <a:tr h="370840">
                <a:tc>
                  <a:txBody>
                    <a:bodyPr/>
                    <a:lstStyle/>
                    <a:p>
                      <a:r>
                        <a:rPr lang="en-US" dirty="0"/>
                        <a:t>Quantitative Methods</a:t>
                      </a:r>
                    </a:p>
                  </a:txBody>
                  <a:tcPr/>
                </a:tc>
                <a:tc>
                  <a:txBody>
                    <a:bodyPr/>
                    <a:lstStyle/>
                    <a:p>
                      <a:r>
                        <a:rPr lang="en-US" dirty="0"/>
                        <a:t>Mixed Methods</a:t>
                      </a:r>
                    </a:p>
                  </a:txBody>
                  <a:tcPr/>
                </a:tc>
                <a:tc>
                  <a:txBody>
                    <a:bodyPr/>
                    <a:lstStyle/>
                    <a:p>
                      <a:r>
                        <a:rPr lang="en-US" dirty="0"/>
                        <a:t>Qualitative Methods</a:t>
                      </a:r>
                    </a:p>
                  </a:txBody>
                  <a:tcPr/>
                </a:tc>
                <a:extLst>
                  <a:ext uri="{0D108BD9-81ED-4DB2-BD59-A6C34878D82A}">
                    <a16:rowId xmlns:a16="http://schemas.microsoft.com/office/drawing/2014/main" val="2996737669"/>
                  </a:ext>
                </a:extLst>
              </a:tr>
              <a:tr h="370840">
                <a:tc>
                  <a:txBody>
                    <a:bodyPr/>
                    <a:lstStyle/>
                    <a:p>
                      <a:r>
                        <a:rPr lang="en-US" dirty="0"/>
                        <a:t>Pre-determined</a:t>
                      </a:r>
                    </a:p>
                  </a:txBody>
                  <a:tcPr/>
                </a:tc>
                <a:tc>
                  <a:txBody>
                    <a:bodyPr/>
                    <a:lstStyle/>
                    <a:p>
                      <a:r>
                        <a:rPr lang="en-US" dirty="0"/>
                        <a:t>Both predetermined and emerging methods</a:t>
                      </a:r>
                    </a:p>
                  </a:txBody>
                  <a:tcPr/>
                </a:tc>
                <a:tc>
                  <a:txBody>
                    <a:bodyPr/>
                    <a:lstStyle/>
                    <a:p>
                      <a:r>
                        <a:rPr lang="en-US" dirty="0"/>
                        <a:t>Emerging methods</a:t>
                      </a:r>
                    </a:p>
                  </a:txBody>
                  <a:tcPr/>
                </a:tc>
                <a:extLst>
                  <a:ext uri="{0D108BD9-81ED-4DB2-BD59-A6C34878D82A}">
                    <a16:rowId xmlns:a16="http://schemas.microsoft.com/office/drawing/2014/main" val="1193489944"/>
                  </a:ext>
                </a:extLst>
              </a:tr>
              <a:tr h="370840">
                <a:tc>
                  <a:txBody>
                    <a:bodyPr/>
                    <a:lstStyle/>
                    <a:p>
                      <a:r>
                        <a:rPr lang="en-US" dirty="0"/>
                        <a:t>Instrument based questions</a:t>
                      </a:r>
                    </a:p>
                  </a:txBody>
                  <a:tcPr/>
                </a:tc>
                <a:tc>
                  <a:txBody>
                    <a:bodyPr/>
                    <a:lstStyle/>
                    <a:p>
                      <a:r>
                        <a:rPr lang="en-US" dirty="0"/>
                        <a:t>Both open and closed ended questions</a:t>
                      </a:r>
                    </a:p>
                  </a:txBody>
                  <a:tcPr/>
                </a:tc>
                <a:tc>
                  <a:txBody>
                    <a:bodyPr/>
                    <a:lstStyle/>
                    <a:p>
                      <a:r>
                        <a:rPr lang="en-US" dirty="0"/>
                        <a:t>Open-ended questions</a:t>
                      </a:r>
                    </a:p>
                  </a:txBody>
                  <a:tcPr/>
                </a:tc>
                <a:extLst>
                  <a:ext uri="{0D108BD9-81ED-4DB2-BD59-A6C34878D82A}">
                    <a16:rowId xmlns:a16="http://schemas.microsoft.com/office/drawing/2014/main" val="3225607456"/>
                  </a:ext>
                </a:extLst>
              </a:tr>
              <a:tr h="370840">
                <a:tc>
                  <a:txBody>
                    <a:bodyPr/>
                    <a:lstStyle/>
                    <a:p>
                      <a:r>
                        <a:rPr lang="en-US" dirty="0"/>
                        <a:t>Performance data, attitude data, observational data, and census data</a:t>
                      </a:r>
                    </a:p>
                  </a:txBody>
                  <a:tcPr/>
                </a:tc>
                <a:tc>
                  <a:txBody>
                    <a:bodyPr/>
                    <a:lstStyle/>
                    <a:p>
                      <a:r>
                        <a:rPr lang="en-US" dirty="0"/>
                        <a:t>Multiple forms of data drawing on all possibilities</a:t>
                      </a:r>
                    </a:p>
                  </a:txBody>
                  <a:tcPr/>
                </a:tc>
                <a:tc>
                  <a:txBody>
                    <a:bodyPr/>
                    <a:lstStyle/>
                    <a:p>
                      <a:r>
                        <a:rPr lang="en-US" dirty="0"/>
                        <a:t>Interview data, observation data, document data, and audiovisual data</a:t>
                      </a:r>
                    </a:p>
                  </a:txBody>
                  <a:tcPr/>
                </a:tc>
                <a:extLst>
                  <a:ext uri="{0D108BD9-81ED-4DB2-BD59-A6C34878D82A}">
                    <a16:rowId xmlns:a16="http://schemas.microsoft.com/office/drawing/2014/main" val="61845830"/>
                  </a:ext>
                </a:extLst>
              </a:tr>
              <a:tr h="370840">
                <a:tc>
                  <a:txBody>
                    <a:bodyPr/>
                    <a:lstStyle/>
                    <a:p>
                      <a:r>
                        <a:rPr lang="en-US" dirty="0"/>
                        <a:t>Statistical analysis</a:t>
                      </a:r>
                    </a:p>
                  </a:txBody>
                  <a:tcPr/>
                </a:tc>
                <a:tc>
                  <a:txBody>
                    <a:bodyPr/>
                    <a:lstStyle/>
                    <a:p>
                      <a:r>
                        <a:rPr lang="en-US" dirty="0"/>
                        <a:t>Statistical and text analysis</a:t>
                      </a:r>
                    </a:p>
                  </a:txBody>
                  <a:tcPr/>
                </a:tc>
                <a:tc>
                  <a:txBody>
                    <a:bodyPr/>
                    <a:lstStyle/>
                    <a:p>
                      <a:r>
                        <a:rPr lang="en-US" dirty="0"/>
                        <a:t>Text and image analysis</a:t>
                      </a:r>
                    </a:p>
                  </a:txBody>
                  <a:tcPr/>
                </a:tc>
                <a:extLst>
                  <a:ext uri="{0D108BD9-81ED-4DB2-BD59-A6C34878D82A}">
                    <a16:rowId xmlns:a16="http://schemas.microsoft.com/office/drawing/2014/main" val="2411032412"/>
                  </a:ext>
                </a:extLst>
              </a:tr>
              <a:tr h="370840">
                <a:tc>
                  <a:txBody>
                    <a:bodyPr/>
                    <a:lstStyle/>
                    <a:p>
                      <a:r>
                        <a:rPr lang="en-US" dirty="0"/>
                        <a:t>Statistical interpretation</a:t>
                      </a:r>
                    </a:p>
                  </a:txBody>
                  <a:tcPr/>
                </a:tc>
                <a:tc>
                  <a:txBody>
                    <a:bodyPr/>
                    <a:lstStyle/>
                    <a:p>
                      <a:r>
                        <a:rPr lang="en-US" dirty="0"/>
                        <a:t>Across databases interpretation</a:t>
                      </a:r>
                    </a:p>
                  </a:txBody>
                  <a:tcPr/>
                </a:tc>
                <a:tc>
                  <a:txBody>
                    <a:bodyPr/>
                    <a:lstStyle/>
                    <a:p>
                      <a:r>
                        <a:rPr lang="en-US" dirty="0"/>
                        <a:t>Themes, patterns interpretation</a:t>
                      </a:r>
                    </a:p>
                  </a:txBody>
                  <a:tcPr/>
                </a:tc>
                <a:extLst>
                  <a:ext uri="{0D108BD9-81ED-4DB2-BD59-A6C34878D82A}">
                    <a16:rowId xmlns:a16="http://schemas.microsoft.com/office/drawing/2014/main" val="3647690630"/>
                  </a:ext>
                </a:extLst>
              </a:tr>
            </a:tbl>
          </a:graphicData>
        </a:graphic>
      </p:graphicFrame>
      <p:sp>
        <p:nvSpPr>
          <p:cNvPr id="2" name="Title 1">
            <a:extLst>
              <a:ext uri="{FF2B5EF4-FFF2-40B4-BE49-F238E27FC236}">
                <a16:creationId xmlns:a16="http://schemas.microsoft.com/office/drawing/2014/main" id="{FC81EE35-83A1-594C-8766-385612828A7E}"/>
              </a:ext>
            </a:extLst>
          </p:cNvPr>
          <p:cNvSpPr>
            <a:spLocks noGrp="1"/>
          </p:cNvSpPr>
          <p:nvPr>
            <p:ph type="title"/>
          </p:nvPr>
        </p:nvSpPr>
        <p:spPr/>
        <p:txBody>
          <a:bodyPr/>
          <a:lstStyle/>
          <a:p>
            <a:r>
              <a:rPr lang="en-US" dirty="0"/>
              <a:t>The table of differences</a:t>
            </a:r>
          </a:p>
        </p:txBody>
      </p:sp>
      <p:sp>
        <p:nvSpPr>
          <p:cNvPr id="3" name="Footer Placeholder 2">
            <a:extLst>
              <a:ext uri="{FF2B5EF4-FFF2-40B4-BE49-F238E27FC236}">
                <a16:creationId xmlns:a16="http://schemas.microsoft.com/office/drawing/2014/main" id="{38A4B061-DEB0-6242-BC80-CFCBD7A8ED2E}"/>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CAE87D7B-5C63-6E46-81DA-098B01888E8D}"/>
              </a:ext>
            </a:extLst>
          </p:cNvPr>
          <p:cNvSpPr>
            <a:spLocks noGrp="1"/>
          </p:cNvSpPr>
          <p:nvPr>
            <p:ph type="sldNum" sz="quarter" idx="12"/>
          </p:nvPr>
        </p:nvSpPr>
        <p:spPr/>
        <p:txBody>
          <a:bodyPr/>
          <a:lstStyle/>
          <a:p>
            <a:fld id="{F173735F-2667-4028-B606-D96AABD86FDB}" type="slidenum">
              <a:rPr lang="id-ID" smtClean="0"/>
              <a:pPr/>
              <a:t>14</a:t>
            </a:fld>
            <a:endParaRPr lang="id-ID"/>
          </a:p>
        </p:txBody>
      </p:sp>
    </p:spTree>
    <p:extLst>
      <p:ext uri="{BB962C8B-B14F-4D97-AF65-F5344CB8AC3E}">
        <p14:creationId xmlns:p14="http://schemas.microsoft.com/office/powerpoint/2010/main" val="52628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03A773-D73B-4873-A2FD-585F32A90FDD}"/>
              </a:ext>
            </a:extLst>
          </p:cNvPr>
          <p:cNvSpPr>
            <a:spLocks noGrp="1"/>
          </p:cNvSpPr>
          <p:nvPr>
            <p:ph type="sldNum" sz="quarter" idx="12"/>
          </p:nvPr>
        </p:nvSpPr>
        <p:spPr/>
        <p:txBody>
          <a:bodyPr/>
          <a:lstStyle/>
          <a:p>
            <a:fld id="{F173735F-2667-4028-B606-D96AABD86FDB}" type="slidenum">
              <a:rPr lang="id-ID" smtClean="0"/>
              <a:pPr/>
              <a:t>15</a:t>
            </a:fld>
            <a:endParaRPr lang="id-ID"/>
          </a:p>
        </p:txBody>
      </p:sp>
      <p:sp>
        <p:nvSpPr>
          <p:cNvPr id="5" name="Title 4">
            <a:extLst>
              <a:ext uri="{FF2B5EF4-FFF2-40B4-BE49-F238E27FC236}">
                <a16:creationId xmlns:a16="http://schemas.microsoft.com/office/drawing/2014/main" id="{F4AA0E74-3926-4543-9E11-4CD9D70C9B54}"/>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3813797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0EED3-E01B-1046-84EB-2364592CF99E}"/>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F38F6944-C77E-BE49-9978-7B65413B7690}"/>
              </a:ext>
            </a:extLst>
          </p:cNvPr>
          <p:cNvSpPr>
            <a:spLocks noGrp="1"/>
          </p:cNvSpPr>
          <p:nvPr>
            <p:ph type="sldNum" sz="quarter" idx="12"/>
          </p:nvPr>
        </p:nvSpPr>
        <p:spPr/>
        <p:txBody>
          <a:bodyPr/>
          <a:lstStyle/>
          <a:p>
            <a:fld id="{F173735F-2667-4028-B606-D96AABD86FDB}" type="slidenum">
              <a:rPr lang="id-ID" smtClean="0"/>
              <a:pPr/>
              <a:t>16</a:t>
            </a:fld>
            <a:endParaRPr lang="id-ID"/>
          </a:p>
        </p:txBody>
      </p:sp>
      <p:sp>
        <p:nvSpPr>
          <p:cNvPr id="4" name="Title 3">
            <a:extLst>
              <a:ext uri="{FF2B5EF4-FFF2-40B4-BE49-F238E27FC236}">
                <a16:creationId xmlns:a16="http://schemas.microsoft.com/office/drawing/2014/main" id="{D439838A-ADEB-D14B-A67C-F935B8E3B6D7}"/>
              </a:ext>
            </a:extLst>
          </p:cNvPr>
          <p:cNvSpPr>
            <a:spLocks noGrp="1"/>
          </p:cNvSpPr>
          <p:nvPr>
            <p:ph type="title"/>
          </p:nvPr>
        </p:nvSpPr>
        <p:spPr/>
        <p:txBody>
          <a:bodyPr>
            <a:normAutofit fontScale="90000"/>
          </a:bodyPr>
          <a:lstStyle/>
          <a:p>
            <a:r>
              <a:rPr lang="en-US" dirty="0"/>
              <a:t>As mentioned in the last session about the topics in Computer Science, have you found yours?</a:t>
            </a:r>
          </a:p>
        </p:txBody>
      </p:sp>
    </p:spTree>
    <p:extLst>
      <p:ext uri="{BB962C8B-B14F-4D97-AF65-F5344CB8AC3E}">
        <p14:creationId xmlns:p14="http://schemas.microsoft.com/office/powerpoint/2010/main" val="1916823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DE461F-04DA-674A-80AC-DD42A8168C57}"/>
              </a:ext>
            </a:extLst>
          </p:cNvPr>
          <p:cNvSpPr>
            <a:spLocks noGrp="1"/>
          </p:cNvSpPr>
          <p:nvPr>
            <p:ph type="title"/>
          </p:nvPr>
        </p:nvSpPr>
        <p:spPr/>
        <p:txBody>
          <a:bodyPr/>
          <a:lstStyle/>
          <a:p>
            <a:r>
              <a:rPr lang="en-US" dirty="0"/>
              <a:t>Research Topics in Computer Science</a:t>
            </a:r>
          </a:p>
        </p:txBody>
      </p:sp>
      <p:sp>
        <p:nvSpPr>
          <p:cNvPr id="2" name="Footer Placeholder 1">
            <a:extLst>
              <a:ext uri="{FF2B5EF4-FFF2-40B4-BE49-F238E27FC236}">
                <a16:creationId xmlns:a16="http://schemas.microsoft.com/office/drawing/2014/main" id="{E63225B3-A638-C546-B1DB-F936830664AF}"/>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AA340587-89DE-6B4A-ABCE-D90F6C8B13AC}"/>
              </a:ext>
            </a:extLst>
          </p:cNvPr>
          <p:cNvSpPr>
            <a:spLocks noGrp="1"/>
          </p:cNvSpPr>
          <p:nvPr>
            <p:ph type="sldNum" sz="quarter" idx="12"/>
          </p:nvPr>
        </p:nvSpPr>
        <p:spPr/>
        <p:txBody>
          <a:bodyPr/>
          <a:lstStyle/>
          <a:p>
            <a:fld id="{F173735F-2667-4028-B606-D96AABD86FDB}" type="slidenum">
              <a:rPr lang="id-ID" smtClean="0"/>
              <a:pPr/>
              <a:t>17</a:t>
            </a:fld>
            <a:endParaRPr lang="id-ID"/>
          </a:p>
        </p:txBody>
      </p:sp>
      <p:sp>
        <p:nvSpPr>
          <p:cNvPr id="6" name="Content Placeholder 5">
            <a:extLst>
              <a:ext uri="{FF2B5EF4-FFF2-40B4-BE49-F238E27FC236}">
                <a16:creationId xmlns:a16="http://schemas.microsoft.com/office/drawing/2014/main" id="{A2EB3E7A-8736-5C48-886F-087F0A9AAAC1}"/>
              </a:ext>
            </a:extLst>
          </p:cNvPr>
          <p:cNvSpPr>
            <a:spLocks noGrp="1"/>
          </p:cNvSpPr>
          <p:nvPr>
            <p:ph idx="1"/>
          </p:nvPr>
        </p:nvSpPr>
        <p:spPr/>
        <p:txBody>
          <a:bodyPr/>
          <a:lstStyle/>
          <a:p>
            <a:pPr algn="just"/>
            <a:r>
              <a:rPr lang="en-US" dirty="0"/>
              <a:t>Currently there are huge numbers of promising topics that vary in difficulties.</a:t>
            </a:r>
          </a:p>
          <a:p>
            <a:pPr algn="just"/>
            <a:r>
              <a:rPr lang="en-US" dirty="0"/>
              <a:t>The starting point of your research should be starts from your interest (might be depends on you streaming)</a:t>
            </a:r>
          </a:p>
        </p:txBody>
      </p:sp>
    </p:spTree>
    <p:extLst>
      <p:ext uri="{BB962C8B-B14F-4D97-AF65-F5344CB8AC3E}">
        <p14:creationId xmlns:p14="http://schemas.microsoft.com/office/powerpoint/2010/main" val="1877416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DE461F-04DA-674A-80AC-DD42A8168C57}"/>
              </a:ext>
            </a:extLst>
          </p:cNvPr>
          <p:cNvSpPr>
            <a:spLocks noGrp="1"/>
          </p:cNvSpPr>
          <p:nvPr>
            <p:ph type="title"/>
          </p:nvPr>
        </p:nvSpPr>
        <p:spPr/>
        <p:txBody>
          <a:bodyPr/>
          <a:lstStyle/>
          <a:p>
            <a:r>
              <a:rPr lang="en-US" dirty="0"/>
              <a:t>Research Topics in Computer Science</a:t>
            </a:r>
          </a:p>
        </p:txBody>
      </p:sp>
      <p:sp>
        <p:nvSpPr>
          <p:cNvPr id="2" name="Footer Placeholder 1">
            <a:extLst>
              <a:ext uri="{FF2B5EF4-FFF2-40B4-BE49-F238E27FC236}">
                <a16:creationId xmlns:a16="http://schemas.microsoft.com/office/drawing/2014/main" id="{E63225B3-A638-C546-B1DB-F936830664AF}"/>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AA340587-89DE-6B4A-ABCE-D90F6C8B13AC}"/>
              </a:ext>
            </a:extLst>
          </p:cNvPr>
          <p:cNvSpPr>
            <a:spLocks noGrp="1"/>
          </p:cNvSpPr>
          <p:nvPr>
            <p:ph type="sldNum" sz="quarter" idx="12"/>
          </p:nvPr>
        </p:nvSpPr>
        <p:spPr/>
        <p:txBody>
          <a:bodyPr/>
          <a:lstStyle/>
          <a:p>
            <a:fld id="{F173735F-2667-4028-B606-D96AABD86FDB}" type="slidenum">
              <a:rPr lang="id-ID" smtClean="0"/>
              <a:pPr/>
              <a:t>18</a:t>
            </a:fld>
            <a:endParaRPr lang="id-ID"/>
          </a:p>
        </p:txBody>
      </p:sp>
      <p:sp>
        <p:nvSpPr>
          <p:cNvPr id="6" name="Content Placeholder 5">
            <a:extLst>
              <a:ext uri="{FF2B5EF4-FFF2-40B4-BE49-F238E27FC236}">
                <a16:creationId xmlns:a16="http://schemas.microsoft.com/office/drawing/2014/main" id="{A2EB3E7A-8736-5C48-886F-087F0A9AAAC1}"/>
              </a:ext>
            </a:extLst>
          </p:cNvPr>
          <p:cNvSpPr>
            <a:spLocks noGrp="1"/>
          </p:cNvSpPr>
          <p:nvPr>
            <p:ph idx="1"/>
          </p:nvPr>
        </p:nvSpPr>
        <p:spPr/>
        <p:txBody>
          <a:bodyPr/>
          <a:lstStyle/>
          <a:p>
            <a:pPr algn="just"/>
            <a:r>
              <a:rPr lang="en-US" dirty="0"/>
              <a:t>IEEE Computer Society Predicts the Future of Tech : Top 10 Technology Trends for 2019:</a:t>
            </a:r>
          </a:p>
          <a:p>
            <a:pPr marL="914400" lvl="1" indent="-457200" algn="just">
              <a:buFont typeface="+mj-lt"/>
              <a:buAutoNum type="arabicPeriod"/>
            </a:pPr>
            <a:r>
              <a:rPr lang="en-US" dirty="0"/>
              <a:t>Deep learning accelerators</a:t>
            </a:r>
          </a:p>
          <a:p>
            <a:pPr marL="914400" lvl="1" indent="-457200" algn="just">
              <a:buFont typeface="+mj-lt"/>
              <a:buAutoNum type="arabicPeriod"/>
            </a:pPr>
            <a:r>
              <a:rPr lang="en-US" dirty="0"/>
              <a:t>Assisted transportation</a:t>
            </a:r>
          </a:p>
          <a:p>
            <a:pPr marL="914400" lvl="1" indent="-457200" algn="just">
              <a:buFont typeface="+mj-lt"/>
              <a:buAutoNum type="arabicPeriod"/>
            </a:pPr>
            <a:r>
              <a:rPr lang="en-US" dirty="0"/>
              <a:t>The Internet of Bodies</a:t>
            </a:r>
          </a:p>
          <a:p>
            <a:pPr marL="914400" lvl="1" indent="-457200" algn="just">
              <a:buFont typeface="+mj-lt"/>
              <a:buAutoNum type="arabicPeriod"/>
            </a:pPr>
            <a:r>
              <a:rPr lang="en-US" dirty="0"/>
              <a:t>Social Credit Algorithms</a:t>
            </a:r>
          </a:p>
          <a:p>
            <a:pPr marL="914400" lvl="1" indent="-457200" algn="just">
              <a:buFont typeface="+mj-lt"/>
              <a:buAutoNum type="arabicPeriod"/>
            </a:pPr>
            <a:r>
              <a:rPr lang="en-US" dirty="0"/>
              <a:t>Advance (smart) materials and devices</a:t>
            </a:r>
          </a:p>
          <a:p>
            <a:pPr marL="914400" lvl="1" indent="-457200" algn="just">
              <a:buFont typeface="+mj-lt"/>
              <a:buAutoNum type="arabicPeriod"/>
            </a:pPr>
            <a:r>
              <a:rPr lang="en-US" dirty="0"/>
              <a:t>Active security protection</a:t>
            </a:r>
          </a:p>
          <a:p>
            <a:pPr marL="914400" lvl="1" indent="-457200" algn="just">
              <a:buFont typeface="+mj-lt"/>
              <a:buAutoNum type="arabicPeriod"/>
            </a:pPr>
            <a:r>
              <a:rPr lang="en-US" dirty="0"/>
              <a:t>Virtual reality (VR) and Augmented Reality (AR)</a:t>
            </a:r>
          </a:p>
          <a:p>
            <a:pPr marL="914400" lvl="1" indent="-457200" algn="just">
              <a:buFont typeface="+mj-lt"/>
              <a:buAutoNum type="arabicPeriod"/>
            </a:pPr>
            <a:r>
              <a:rPr lang="en-US" dirty="0"/>
              <a:t>Chatbots</a:t>
            </a:r>
          </a:p>
          <a:p>
            <a:pPr marL="914400" lvl="1" indent="-457200" algn="just">
              <a:buFont typeface="+mj-lt"/>
              <a:buAutoNum type="arabicPeriod"/>
            </a:pPr>
            <a:r>
              <a:rPr lang="en-US" dirty="0"/>
              <a:t>Automated voice spam (robocall) prevention</a:t>
            </a:r>
          </a:p>
          <a:p>
            <a:pPr marL="914400" lvl="1" indent="-457200" algn="just">
              <a:buFont typeface="+mj-lt"/>
              <a:buAutoNum type="arabicPeriod"/>
            </a:pPr>
            <a:r>
              <a:rPr lang="en-US" dirty="0"/>
              <a:t>Technology for humanity (Specifically machine learning)</a:t>
            </a:r>
          </a:p>
        </p:txBody>
      </p:sp>
    </p:spTree>
    <p:extLst>
      <p:ext uri="{BB962C8B-B14F-4D97-AF65-F5344CB8AC3E}">
        <p14:creationId xmlns:p14="http://schemas.microsoft.com/office/powerpoint/2010/main" val="2674822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DE461F-04DA-674A-80AC-DD42A8168C57}"/>
              </a:ext>
            </a:extLst>
          </p:cNvPr>
          <p:cNvSpPr>
            <a:spLocks noGrp="1"/>
          </p:cNvSpPr>
          <p:nvPr>
            <p:ph type="title"/>
          </p:nvPr>
        </p:nvSpPr>
        <p:spPr/>
        <p:txBody>
          <a:bodyPr/>
          <a:lstStyle/>
          <a:p>
            <a:r>
              <a:rPr lang="en-US" dirty="0"/>
              <a:t>Research Topics in Computer Science</a:t>
            </a:r>
          </a:p>
        </p:txBody>
      </p:sp>
      <p:sp>
        <p:nvSpPr>
          <p:cNvPr id="2" name="Footer Placeholder 1">
            <a:extLst>
              <a:ext uri="{FF2B5EF4-FFF2-40B4-BE49-F238E27FC236}">
                <a16:creationId xmlns:a16="http://schemas.microsoft.com/office/drawing/2014/main" id="{E63225B3-A638-C546-B1DB-F936830664AF}"/>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AA340587-89DE-6B4A-ABCE-D90F6C8B13AC}"/>
              </a:ext>
            </a:extLst>
          </p:cNvPr>
          <p:cNvSpPr>
            <a:spLocks noGrp="1"/>
          </p:cNvSpPr>
          <p:nvPr>
            <p:ph type="sldNum" sz="quarter" idx="12"/>
          </p:nvPr>
        </p:nvSpPr>
        <p:spPr/>
        <p:txBody>
          <a:bodyPr/>
          <a:lstStyle/>
          <a:p>
            <a:fld id="{F173735F-2667-4028-B606-D96AABD86FDB}" type="slidenum">
              <a:rPr lang="id-ID" smtClean="0"/>
              <a:pPr/>
              <a:t>19</a:t>
            </a:fld>
            <a:endParaRPr lang="id-ID"/>
          </a:p>
        </p:txBody>
      </p:sp>
      <p:sp>
        <p:nvSpPr>
          <p:cNvPr id="6" name="Content Placeholder 5">
            <a:extLst>
              <a:ext uri="{FF2B5EF4-FFF2-40B4-BE49-F238E27FC236}">
                <a16:creationId xmlns:a16="http://schemas.microsoft.com/office/drawing/2014/main" id="{A2EB3E7A-8736-5C48-886F-087F0A9AAAC1}"/>
              </a:ext>
            </a:extLst>
          </p:cNvPr>
          <p:cNvSpPr>
            <a:spLocks noGrp="1"/>
          </p:cNvSpPr>
          <p:nvPr>
            <p:ph idx="1"/>
          </p:nvPr>
        </p:nvSpPr>
        <p:spPr/>
        <p:txBody>
          <a:bodyPr/>
          <a:lstStyle/>
          <a:p>
            <a:pPr algn="just"/>
            <a:r>
              <a:rPr lang="en-US" dirty="0"/>
              <a:t>Bernard Marr in </a:t>
            </a:r>
            <a:r>
              <a:rPr lang="en-US" dirty="0" err="1"/>
              <a:t>Forbes.com</a:t>
            </a:r>
            <a:r>
              <a:rPr lang="en-US" dirty="0"/>
              <a:t> announce the 7 Biggest technology trends in 2020 everyone must get ready for now:</a:t>
            </a:r>
          </a:p>
          <a:p>
            <a:pPr marL="914400" lvl="1" indent="-457200" algn="just">
              <a:buFont typeface="+mj-lt"/>
              <a:buAutoNum type="arabicPeriod"/>
            </a:pPr>
            <a:r>
              <a:rPr lang="en-US" dirty="0"/>
              <a:t>AI as a service</a:t>
            </a:r>
          </a:p>
          <a:p>
            <a:pPr marL="914400" lvl="1" indent="-457200" algn="just">
              <a:buFont typeface="+mj-lt"/>
              <a:buAutoNum type="arabicPeriod"/>
            </a:pPr>
            <a:r>
              <a:rPr lang="en-US" dirty="0"/>
              <a:t>5G data networks</a:t>
            </a:r>
          </a:p>
          <a:p>
            <a:pPr marL="914400" lvl="1" indent="-457200" algn="just">
              <a:buFont typeface="+mj-lt"/>
              <a:buAutoNum type="arabicPeriod"/>
            </a:pPr>
            <a:r>
              <a:rPr lang="en-US" dirty="0"/>
              <a:t>Autonomous driving</a:t>
            </a:r>
          </a:p>
          <a:p>
            <a:pPr marL="914400" lvl="1" indent="-457200" algn="just">
              <a:buFont typeface="+mj-lt"/>
              <a:buAutoNum type="arabicPeriod"/>
            </a:pPr>
            <a:r>
              <a:rPr lang="en-US" dirty="0"/>
              <a:t>Personalized and predictive medicine</a:t>
            </a:r>
          </a:p>
          <a:p>
            <a:pPr marL="914400" lvl="1" indent="-457200" algn="just">
              <a:buFont typeface="+mj-lt"/>
              <a:buAutoNum type="arabicPeriod"/>
            </a:pPr>
            <a:r>
              <a:rPr lang="en-US" dirty="0"/>
              <a:t>Computer Vision</a:t>
            </a:r>
          </a:p>
          <a:p>
            <a:pPr marL="914400" lvl="1" indent="-457200" algn="just">
              <a:buFont typeface="+mj-lt"/>
              <a:buAutoNum type="arabicPeriod"/>
            </a:pPr>
            <a:r>
              <a:rPr lang="en-US" dirty="0"/>
              <a:t>Extended Reality (XR)</a:t>
            </a:r>
          </a:p>
          <a:p>
            <a:pPr marL="914400" lvl="1" indent="-457200" algn="just">
              <a:buFont typeface="+mj-lt"/>
              <a:buAutoNum type="arabicPeriod"/>
            </a:pPr>
            <a:r>
              <a:rPr lang="en-US" dirty="0"/>
              <a:t>Blockchain Technology</a:t>
            </a:r>
          </a:p>
          <a:p>
            <a:pPr marL="914400" lvl="1" indent="-457200" algn="just">
              <a:buFont typeface="+mj-lt"/>
              <a:buAutoNum type="arabicPeriod"/>
            </a:pPr>
            <a:endParaRPr lang="en-US" dirty="0"/>
          </a:p>
        </p:txBody>
      </p:sp>
    </p:spTree>
    <p:extLst>
      <p:ext uri="{BB962C8B-B14F-4D97-AF65-F5344CB8AC3E}">
        <p14:creationId xmlns:p14="http://schemas.microsoft.com/office/powerpoint/2010/main" val="1135430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Learning Outcomes</a:t>
            </a:r>
          </a:p>
        </p:txBody>
      </p:sp>
      <p:sp>
        <p:nvSpPr>
          <p:cNvPr id="3" name="Content Placeholder 2"/>
          <p:cNvSpPr>
            <a:spLocks noGrp="1"/>
          </p:cNvSpPr>
          <p:nvPr>
            <p:ph idx="1"/>
          </p:nvPr>
        </p:nvSpPr>
        <p:spPr/>
        <p:txBody>
          <a:bodyPr/>
          <a:lstStyle/>
          <a:p>
            <a:pPr algn="just">
              <a:lnSpc>
                <a:spcPct val="150000"/>
              </a:lnSpc>
              <a:buNone/>
              <a:defRPr/>
            </a:pPr>
            <a:r>
              <a:rPr lang="en-US" dirty="0">
                <a:latin typeface="Tahoma" panose="020B0604030504040204" pitchFamily="34" charset="0"/>
                <a:ea typeface="Tahoma" panose="020B0604030504040204" pitchFamily="34" charset="0"/>
                <a:cs typeface="Tahoma" panose="020B0604030504040204" pitchFamily="34" charset="0"/>
              </a:rPr>
              <a:t>At the end of this session, students will be able to:</a:t>
            </a:r>
          </a:p>
          <a:p>
            <a:pPr algn="just">
              <a:lnSpc>
                <a:spcPct val="150000"/>
              </a:lnSpc>
              <a:buFont typeface="Wingdings" panose="05000000000000000000" pitchFamily="2" charset="2"/>
              <a:buChar char="§"/>
              <a:defRPr/>
            </a:pPr>
            <a:r>
              <a:rPr lang="en-US" dirty="0">
                <a:latin typeface="Tahoma" panose="020B0604030504040204" pitchFamily="34" charset="0"/>
                <a:ea typeface="Tahoma" panose="020B0604030504040204" pitchFamily="34" charset="0"/>
                <a:cs typeface="Tahoma" panose="020B0604030504040204" pitchFamily="34" charset="0"/>
              </a:rPr>
              <a:t>LO 1: Describe the basics of writing research paper and the research lifecycle </a:t>
            </a:r>
          </a:p>
          <a:p>
            <a:pPr algn="just">
              <a:lnSpc>
                <a:spcPct val="150000"/>
              </a:lnSpc>
              <a:buFont typeface="Wingdings" panose="05000000000000000000" pitchFamily="2" charset="2"/>
              <a:buChar char="§"/>
              <a:defRPr/>
            </a:pPr>
            <a:r>
              <a:rPr lang="en-US" dirty="0">
                <a:latin typeface="Tahoma" panose="020B0604030504040204" pitchFamily="34" charset="0"/>
                <a:ea typeface="Tahoma" panose="020B0604030504040204" pitchFamily="34" charset="0"/>
                <a:cs typeface="Tahoma" panose="020B0604030504040204" pitchFamily="34" charset="0"/>
              </a:rPr>
              <a:t>LO 2: Select the research topic, literature and writing strategies used in the project </a:t>
            </a:r>
          </a:p>
        </p:txBody>
      </p:sp>
      <p:sp>
        <p:nvSpPr>
          <p:cNvPr id="5" name="Slide Number Placeholder 4"/>
          <p:cNvSpPr>
            <a:spLocks noGrp="1"/>
          </p:cNvSpPr>
          <p:nvPr>
            <p:ph type="sldNum" sz="quarter" idx="12"/>
          </p:nvPr>
        </p:nvSpPr>
        <p:spPr/>
        <p:txBody>
          <a:bodyPr/>
          <a:lstStyle/>
          <a:p>
            <a:fld id="{F173735F-2667-4028-B606-D96AABD86FDB}" type="slidenum">
              <a:rPr lang="id-ID" smtClean="0"/>
              <a:pPr/>
              <a:t>2</a:t>
            </a:fld>
            <a:endParaRPr lang="id-ID"/>
          </a:p>
        </p:txBody>
      </p:sp>
    </p:spTree>
    <p:extLst>
      <p:ext uri="{BB962C8B-B14F-4D97-AF65-F5344CB8AC3E}">
        <p14:creationId xmlns:p14="http://schemas.microsoft.com/office/powerpoint/2010/main" val="167606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4EB2-D77B-4541-BBFF-7168F1DEC289}"/>
              </a:ext>
            </a:extLst>
          </p:cNvPr>
          <p:cNvSpPr>
            <a:spLocks noGrp="1"/>
          </p:cNvSpPr>
          <p:nvPr>
            <p:ph type="title"/>
          </p:nvPr>
        </p:nvSpPr>
        <p:spPr/>
        <p:txBody>
          <a:bodyPr/>
          <a:lstStyle/>
          <a:p>
            <a:r>
              <a:rPr lang="en-US" dirty="0"/>
              <a:t>Research Topics in Computer Science</a:t>
            </a:r>
          </a:p>
        </p:txBody>
      </p:sp>
      <p:sp>
        <p:nvSpPr>
          <p:cNvPr id="3" name="Footer Placeholder 2">
            <a:extLst>
              <a:ext uri="{FF2B5EF4-FFF2-40B4-BE49-F238E27FC236}">
                <a16:creationId xmlns:a16="http://schemas.microsoft.com/office/drawing/2014/main" id="{82D13747-EE46-424E-B12C-789B014DF44F}"/>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8F085771-F2C9-5C43-AB69-1A4719B61C9B}"/>
              </a:ext>
            </a:extLst>
          </p:cNvPr>
          <p:cNvSpPr>
            <a:spLocks noGrp="1"/>
          </p:cNvSpPr>
          <p:nvPr>
            <p:ph type="sldNum" sz="quarter" idx="12"/>
          </p:nvPr>
        </p:nvSpPr>
        <p:spPr/>
        <p:txBody>
          <a:bodyPr/>
          <a:lstStyle/>
          <a:p>
            <a:fld id="{F173735F-2667-4028-B606-D96AABD86FDB}" type="slidenum">
              <a:rPr lang="id-ID" smtClean="0"/>
              <a:pPr/>
              <a:t>20</a:t>
            </a:fld>
            <a:endParaRPr lang="id-ID"/>
          </a:p>
        </p:txBody>
      </p:sp>
      <p:sp>
        <p:nvSpPr>
          <p:cNvPr id="5" name="Content Placeholder 4">
            <a:extLst>
              <a:ext uri="{FF2B5EF4-FFF2-40B4-BE49-F238E27FC236}">
                <a16:creationId xmlns:a16="http://schemas.microsoft.com/office/drawing/2014/main" id="{115F7B69-2CDA-0445-8963-96849CF342DC}"/>
              </a:ext>
            </a:extLst>
          </p:cNvPr>
          <p:cNvSpPr>
            <a:spLocks noGrp="1"/>
          </p:cNvSpPr>
          <p:nvPr>
            <p:ph idx="1"/>
          </p:nvPr>
        </p:nvSpPr>
        <p:spPr/>
        <p:txBody>
          <a:bodyPr/>
          <a:lstStyle/>
          <a:p>
            <a:pPr algn="just"/>
            <a:r>
              <a:rPr lang="en-US" dirty="0"/>
              <a:t>Mendeley announced Top 5 Trending Computer Science papers in January 2019:</a:t>
            </a:r>
          </a:p>
          <a:p>
            <a:pPr marL="914400" lvl="1" indent="-457200" algn="just">
              <a:buFont typeface="+mj-lt"/>
              <a:buAutoNum type="arabicPeriod"/>
            </a:pPr>
            <a:r>
              <a:rPr lang="en-US" dirty="0"/>
              <a:t>A survey on sentiment analysis challenges</a:t>
            </a:r>
          </a:p>
          <a:p>
            <a:pPr marL="914400" lvl="1" indent="-457200" algn="just">
              <a:buFont typeface="+mj-lt"/>
              <a:buAutoNum type="arabicPeriod"/>
            </a:pPr>
            <a:r>
              <a:rPr lang="en-US" dirty="0"/>
              <a:t>Opportunities and challenges in developing deep learning models using electronic health records data: A systematic review</a:t>
            </a:r>
          </a:p>
          <a:p>
            <a:pPr marL="914400" lvl="1" indent="-457200" algn="just">
              <a:buFont typeface="+mj-lt"/>
              <a:buAutoNum type="arabicPeriod"/>
            </a:pPr>
            <a:r>
              <a:rPr lang="en-US" dirty="0"/>
              <a:t>Big Data in Smart Farming - A review</a:t>
            </a:r>
          </a:p>
          <a:p>
            <a:pPr marL="914400" lvl="1" indent="-457200" algn="just">
              <a:buFont typeface="+mj-lt"/>
              <a:buAutoNum type="arabicPeriod"/>
            </a:pPr>
            <a:r>
              <a:rPr lang="en-US" dirty="0"/>
              <a:t>Scientific development of smart farming technologies and their application in Brazil</a:t>
            </a:r>
          </a:p>
          <a:p>
            <a:pPr marL="914400" lvl="1" indent="-457200" algn="just">
              <a:buFont typeface="+mj-lt"/>
              <a:buAutoNum type="arabicPeriod"/>
            </a:pPr>
            <a:r>
              <a:rPr lang="en-US" dirty="0"/>
              <a:t>Hierarchical Attention Networks for Document Classification</a:t>
            </a:r>
          </a:p>
        </p:txBody>
      </p:sp>
    </p:spTree>
    <p:extLst>
      <p:ext uri="{BB962C8B-B14F-4D97-AF65-F5344CB8AC3E}">
        <p14:creationId xmlns:p14="http://schemas.microsoft.com/office/powerpoint/2010/main" val="4285753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240165-01AA-5646-813A-71AB9C858D38}"/>
              </a:ext>
            </a:extLst>
          </p:cNvPr>
          <p:cNvSpPr>
            <a:spLocks noGrp="1"/>
          </p:cNvSpPr>
          <p:nvPr>
            <p:ph type="title"/>
          </p:nvPr>
        </p:nvSpPr>
        <p:spPr/>
        <p:txBody>
          <a:bodyPr/>
          <a:lstStyle/>
          <a:p>
            <a:r>
              <a:rPr lang="en-US" dirty="0"/>
              <a:t>Guideline to select your topic</a:t>
            </a:r>
          </a:p>
        </p:txBody>
      </p:sp>
      <p:sp>
        <p:nvSpPr>
          <p:cNvPr id="2" name="Footer Placeholder 1">
            <a:extLst>
              <a:ext uri="{FF2B5EF4-FFF2-40B4-BE49-F238E27FC236}">
                <a16:creationId xmlns:a16="http://schemas.microsoft.com/office/drawing/2014/main" id="{666EC27D-17BD-2949-9B8E-4606BB3AB752}"/>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FE72706D-14FF-D549-AB81-746A033E15B3}"/>
              </a:ext>
            </a:extLst>
          </p:cNvPr>
          <p:cNvSpPr>
            <a:spLocks noGrp="1"/>
          </p:cNvSpPr>
          <p:nvPr>
            <p:ph type="sldNum" sz="quarter" idx="12"/>
          </p:nvPr>
        </p:nvSpPr>
        <p:spPr/>
        <p:txBody>
          <a:bodyPr/>
          <a:lstStyle/>
          <a:p>
            <a:fld id="{F173735F-2667-4028-B606-D96AABD86FDB}" type="slidenum">
              <a:rPr lang="id-ID" smtClean="0"/>
              <a:pPr/>
              <a:t>21</a:t>
            </a:fld>
            <a:endParaRPr lang="id-ID"/>
          </a:p>
        </p:txBody>
      </p:sp>
      <p:sp>
        <p:nvSpPr>
          <p:cNvPr id="6" name="Content Placeholder 5">
            <a:extLst>
              <a:ext uri="{FF2B5EF4-FFF2-40B4-BE49-F238E27FC236}">
                <a16:creationId xmlns:a16="http://schemas.microsoft.com/office/drawing/2014/main" id="{26ED5CEE-F3E2-6944-AC7A-7C46CC35B011}"/>
              </a:ext>
            </a:extLst>
          </p:cNvPr>
          <p:cNvSpPr>
            <a:spLocks noGrp="1"/>
          </p:cNvSpPr>
          <p:nvPr>
            <p:ph idx="1"/>
          </p:nvPr>
        </p:nvSpPr>
        <p:spPr/>
        <p:txBody>
          <a:bodyPr/>
          <a:lstStyle/>
          <a:p>
            <a:pPr algn="just"/>
            <a:r>
              <a:rPr lang="en-US" dirty="0"/>
              <a:t>What is the problem you are trying to solve?</a:t>
            </a:r>
          </a:p>
          <a:p>
            <a:pPr algn="just"/>
            <a:r>
              <a:rPr lang="en-US" dirty="0"/>
              <a:t>How do you solve it?</a:t>
            </a:r>
          </a:p>
          <a:p>
            <a:pPr algn="just"/>
            <a:r>
              <a:rPr lang="en-US" dirty="0"/>
              <a:t>What are the benefits?</a:t>
            </a:r>
          </a:p>
          <a:p>
            <a:pPr algn="just"/>
            <a:r>
              <a:rPr lang="en-US" dirty="0"/>
              <a:t>How is the scope?</a:t>
            </a:r>
          </a:p>
        </p:txBody>
      </p:sp>
    </p:spTree>
    <p:extLst>
      <p:ext uri="{BB962C8B-B14F-4D97-AF65-F5344CB8AC3E}">
        <p14:creationId xmlns:p14="http://schemas.microsoft.com/office/powerpoint/2010/main" val="76452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References</a:t>
            </a:r>
          </a:p>
        </p:txBody>
      </p:sp>
      <p:sp>
        <p:nvSpPr>
          <p:cNvPr id="3" name="Slide Number Placeholder 2"/>
          <p:cNvSpPr>
            <a:spLocks noGrp="1"/>
          </p:cNvSpPr>
          <p:nvPr>
            <p:ph type="sldNum" sz="quarter" idx="12"/>
          </p:nvPr>
        </p:nvSpPr>
        <p:spPr/>
        <p:txBody>
          <a:bodyPr/>
          <a:lstStyle/>
          <a:p>
            <a:fld id="{F173735F-2667-4028-B606-D96AABD86FDB}" type="slidenum">
              <a:rPr lang="id-ID" smtClean="0"/>
              <a:pPr/>
              <a:t>22</a:t>
            </a:fld>
            <a:endParaRPr lang="id-ID"/>
          </a:p>
        </p:txBody>
      </p:sp>
      <p:sp>
        <p:nvSpPr>
          <p:cNvPr id="4" name="Content Placeholder 3"/>
          <p:cNvSpPr>
            <a:spLocks noGrp="1"/>
          </p:cNvSpPr>
          <p:nvPr>
            <p:ph idx="1"/>
          </p:nvPr>
        </p:nvSpPr>
        <p:spPr/>
        <p:txBody>
          <a:bodyPr>
            <a:normAutofit/>
          </a:bodyPr>
          <a:lstStyle/>
          <a:p>
            <a:pPr lvl="0"/>
            <a:r>
              <a:rPr lang="en-ID" dirty="0">
                <a:latin typeface="Tahoma" panose="020B0604030504040204" pitchFamily="34" charset="0"/>
                <a:ea typeface="Tahoma" panose="020B0604030504040204" pitchFamily="34" charset="0"/>
                <a:cs typeface="Tahoma" panose="020B0604030504040204" pitchFamily="34" charset="0"/>
              </a:rPr>
              <a:t>John W. Creswell. (2017). Qualitative, Quantitative, and Mixed Methods Approaches Research Design:5</a:t>
            </a:r>
            <a:r>
              <a:rPr lang="en-ID" baseline="30000" dirty="0">
                <a:latin typeface="Tahoma" panose="020B0604030504040204" pitchFamily="34" charset="0"/>
                <a:ea typeface="Tahoma" panose="020B0604030504040204" pitchFamily="34" charset="0"/>
                <a:cs typeface="Tahoma" panose="020B0604030504040204" pitchFamily="34" charset="0"/>
              </a:rPr>
              <a:t>th</a:t>
            </a:r>
            <a:r>
              <a:rPr lang="en-ID" dirty="0">
                <a:latin typeface="Tahoma" panose="020B0604030504040204" pitchFamily="34" charset="0"/>
                <a:ea typeface="Tahoma" panose="020B0604030504040204" pitchFamily="34" charset="0"/>
                <a:cs typeface="Tahoma" panose="020B0604030504040204" pitchFamily="34" charset="0"/>
              </a:rPr>
              <a:t> edition. SAGE Publications, Inc. ISBN: 978-1-5063-8671-3</a:t>
            </a:r>
            <a:endParaRPr lang="en-US" dirty="0">
              <a:latin typeface="Tahoma" panose="020B0604030504040204" pitchFamily="34" charset="0"/>
              <a:ea typeface="Tahoma" panose="020B0604030504040204" pitchFamily="34" charset="0"/>
              <a:cs typeface="Tahoma" panose="020B0604030504040204" pitchFamily="34" charset="0"/>
            </a:endParaRPr>
          </a:p>
          <a:p>
            <a:pPr marL="341313" indent="-341313" algn="just">
              <a:lnSpc>
                <a:spcPct val="90000"/>
              </a:lnSpc>
              <a:spcAft>
                <a:spcPts val="600"/>
              </a:spcAft>
            </a:pPr>
            <a:r>
              <a:rPr lang="en-US" dirty="0">
                <a:latin typeface="Tahoma" panose="020B0604030504040204" pitchFamily="34" charset="0"/>
                <a:ea typeface="Tahoma" panose="020B0604030504040204" pitchFamily="34" charset="0"/>
                <a:cs typeface="Tahoma" panose="020B0604030504040204" pitchFamily="34" charset="0"/>
                <a:hlinkClick r:id="rId2"/>
              </a:rPr>
              <a:t>https://www.mymarketresearchmethods.com/quantitative-vs-qualitative-research-whats-the-difference/</a:t>
            </a:r>
            <a:endParaRPr lang="en-US" dirty="0">
              <a:latin typeface="Tahoma" panose="020B0604030504040204" pitchFamily="34" charset="0"/>
              <a:ea typeface="Tahoma" panose="020B0604030504040204" pitchFamily="34" charset="0"/>
              <a:cs typeface="Tahoma" panose="020B0604030504040204" pitchFamily="34" charset="0"/>
            </a:endParaRPr>
          </a:p>
          <a:p>
            <a:pPr marL="341313" indent="-341313" algn="just">
              <a:lnSpc>
                <a:spcPct val="90000"/>
              </a:lnSpc>
              <a:spcAft>
                <a:spcPts val="600"/>
              </a:spcAft>
            </a:pPr>
            <a:r>
              <a:rPr lang="en-US" dirty="0">
                <a:latin typeface="Tahoma" panose="020B0604030504040204" pitchFamily="34" charset="0"/>
                <a:ea typeface="Tahoma" panose="020B0604030504040204" pitchFamily="34" charset="0"/>
                <a:cs typeface="Tahoma" panose="020B0604030504040204" pitchFamily="34" charset="0"/>
                <a:hlinkClick r:id="rId3"/>
              </a:rPr>
              <a:t>https://www.prnewswire.com/news-releases/ieee-computer-society-predicts-the-future-of-tech-top-10-technology-trends-for-2019-300767876.html</a:t>
            </a:r>
            <a:endParaRPr lang="en-US" dirty="0">
              <a:latin typeface="Tahoma" panose="020B0604030504040204" pitchFamily="34" charset="0"/>
              <a:ea typeface="Tahoma" panose="020B0604030504040204" pitchFamily="34" charset="0"/>
              <a:cs typeface="Tahoma" panose="020B0604030504040204" pitchFamily="34" charset="0"/>
            </a:endParaRPr>
          </a:p>
          <a:p>
            <a:pPr marL="341313" indent="-341313" algn="just">
              <a:lnSpc>
                <a:spcPct val="90000"/>
              </a:lnSpc>
              <a:spcAft>
                <a:spcPts val="600"/>
              </a:spcAft>
            </a:pPr>
            <a:r>
              <a:rPr lang="en-US" dirty="0">
                <a:latin typeface="Tahoma" panose="020B0604030504040204" pitchFamily="34" charset="0"/>
                <a:ea typeface="Tahoma" panose="020B0604030504040204" pitchFamily="34" charset="0"/>
                <a:cs typeface="Tahoma" panose="020B0604030504040204" pitchFamily="34" charset="0"/>
                <a:hlinkClick r:id="rId4"/>
              </a:rPr>
              <a:t>https://www.forbes.com/sites/bernardmarr/2019/09/30/the-7-biggest-technology-trends-in-2020-everyone-must-get-ready-for-now/#74a2183a2261</a:t>
            </a:r>
            <a:endParaRPr lang="en-US" dirty="0">
              <a:latin typeface="Tahoma" panose="020B0604030504040204" pitchFamily="34" charset="0"/>
              <a:ea typeface="Tahoma" panose="020B0604030504040204" pitchFamily="34" charset="0"/>
              <a:cs typeface="Tahoma" panose="020B0604030504040204" pitchFamily="34" charset="0"/>
            </a:endParaRPr>
          </a:p>
          <a:p>
            <a:pPr marL="341313" indent="-341313" algn="just">
              <a:lnSpc>
                <a:spcPct val="90000"/>
              </a:lnSpc>
              <a:spcAft>
                <a:spcPts val="600"/>
              </a:spcAft>
            </a:pPr>
            <a:r>
              <a:rPr lang="en-US" dirty="0">
                <a:latin typeface="Tahoma" panose="020B0604030504040204" pitchFamily="34" charset="0"/>
                <a:ea typeface="Tahoma" panose="020B0604030504040204" pitchFamily="34" charset="0"/>
                <a:cs typeface="Tahoma" panose="020B0604030504040204" pitchFamily="34" charset="0"/>
                <a:hlinkClick r:id="rId5"/>
              </a:rPr>
              <a:t>https://blog.mendeley.com/2019/02/27/top-5-trending-computer-science-papers-in-january-2019/</a:t>
            </a:r>
            <a:endParaRPr lang="id-ID"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82696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4EDD9D-5F79-F64A-8361-CBC200DC4FAA}"/>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CDB6FB9F-542F-1F40-B395-EEA5CF956E93}"/>
              </a:ext>
            </a:extLst>
          </p:cNvPr>
          <p:cNvSpPr>
            <a:spLocks noGrp="1"/>
          </p:cNvSpPr>
          <p:nvPr>
            <p:ph type="sldNum" sz="quarter" idx="12"/>
          </p:nvPr>
        </p:nvSpPr>
        <p:spPr/>
        <p:txBody>
          <a:bodyPr/>
          <a:lstStyle/>
          <a:p>
            <a:fld id="{F173735F-2667-4028-B606-D96AABD86FDB}" type="slidenum">
              <a:rPr lang="id-ID" smtClean="0"/>
              <a:pPr/>
              <a:t>23</a:t>
            </a:fld>
            <a:endParaRPr lang="id-ID"/>
          </a:p>
        </p:txBody>
      </p:sp>
      <p:sp>
        <p:nvSpPr>
          <p:cNvPr id="6" name="Title 5">
            <a:extLst>
              <a:ext uri="{FF2B5EF4-FFF2-40B4-BE49-F238E27FC236}">
                <a16:creationId xmlns:a16="http://schemas.microsoft.com/office/drawing/2014/main" id="{3C15830C-D10B-344E-9DA1-5E6E5404EC04}"/>
              </a:ext>
            </a:extLst>
          </p:cNvPr>
          <p:cNvSpPr>
            <a:spLocks noGrp="1"/>
          </p:cNvSpPr>
          <p:nvPr>
            <p:ph type="title"/>
          </p:nvPr>
        </p:nvSpPr>
        <p:spPr/>
        <p:txBody>
          <a:bodyPr/>
          <a:lstStyle/>
          <a:p>
            <a:r>
              <a:rPr lang="en-US" dirty="0"/>
              <a:t>In Class Assignment</a:t>
            </a:r>
          </a:p>
        </p:txBody>
      </p:sp>
    </p:spTree>
    <p:extLst>
      <p:ext uri="{BB962C8B-B14F-4D97-AF65-F5344CB8AC3E}">
        <p14:creationId xmlns:p14="http://schemas.microsoft.com/office/powerpoint/2010/main" val="275736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8F721E-7FA2-214A-A68E-51F3BAC16AD4}"/>
              </a:ext>
            </a:extLst>
          </p:cNvPr>
          <p:cNvSpPr>
            <a:spLocks noGrp="1"/>
          </p:cNvSpPr>
          <p:nvPr>
            <p:ph type="title"/>
          </p:nvPr>
        </p:nvSpPr>
        <p:spPr/>
        <p:txBody>
          <a:bodyPr/>
          <a:lstStyle/>
          <a:p>
            <a:endParaRPr lang="en-US" dirty="0"/>
          </a:p>
        </p:txBody>
      </p:sp>
      <p:sp>
        <p:nvSpPr>
          <p:cNvPr id="2" name="Footer Placeholder 1">
            <a:extLst>
              <a:ext uri="{FF2B5EF4-FFF2-40B4-BE49-F238E27FC236}">
                <a16:creationId xmlns:a16="http://schemas.microsoft.com/office/drawing/2014/main" id="{27C3D589-90B4-A946-9DBD-4125F0C2A590}"/>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C0F24B68-98F0-FD49-B2D8-6095E720DA90}"/>
              </a:ext>
            </a:extLst>
          </p:cNvPr>
          <p:cNvSpPr>
            <a:spLocks noGrp="1"/>
          </p:cNvSpPr>
          <p:nvPr>
            <p:ph type="sldNum" sz="quarter" idx="12"/>
          </p:nvPr>
        </p:nvSpPr>
        <p:spPr/>
        <p:txBody>
          <a:bodyPr/>
          <a:lstStyle/>
          <a:p>
            <a:fld id="{F173735F-2667-4028-B606-D96AABD86FDB}" type="slidenum">
              <a:rPr lang="id-ID" smtClean="0"/>
              <a:pPr/>
              <a:t>24</a:t>
            </a:fld>
            <a:endParaRPr lang="id-ID"/>
          </a:p>
        </p:txBody>
      </p:sp>
      <p:sp>
        <p:nvSpPr>
          <p:cNvPr id="6" name="Content Placeholder 5">
            <a:extLst>
              <a:ext uri="{FF2B5EF4-FFF2-40B4-BE49-F238E27FC236}">
                <a16:creationId xmlns:a16="http://schemas.microsoft.com/office/drawing/2014/main" id="{14EC8280-E65A-D742-9307-6BD09CBC0E5A}"/>
              </a:ext>
            </a:extLst>
          </p:cNvPr>
          <p:cNvSpPr>
            <a:spLocks noGrp="1"/>
          </p:cNvSpPr>
          <p:nvPr>
            <p:ph idx="1"/>
          </p:nvPr>
        </p:nvSpPr>
        <p:spPr/>
        <p:txBody>
          <a:bodyPr>
            <a:normAutofit/>
          </a:bodyPr>
          <a:lstStyle/>
          <a:p>
            <a:pPr algn="just"/>
            <a:r>
              <a:rPr lang="en-US" sz="4000" dirty="0">
                <a:latin typeface="Tahoma" panose="020B0604030504040204" pitchFamily="34" charset="0"/>
                <a:ea typeface="Tahoma" panose="020B0604030504040204" pitchFamily="34" charset="0"/>
                <a:cs typeface="Tahoma" panose="020B0604030504040204" pitchFamily="34" charset="0"/>
              </a:rPr>
              <a:t>Discuss about your topics to your lecture!</a:t>
            </a:r>
            <a:endParaRPr lang="en-US" sz="4000" dirty="0"/>
          </a:p>
        </p:txBody>
      </p:sp>
    </p:spTree>
    <p:extLst>
      <p:ext uri="{BB962C8B-B14F-4D97-AF65-F5344CB8AC3E}">
        <p14:creationId xmlns:p14="http://schemas.microsoft.com/office/powerpoint/2010/main" val="216975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173735F-2667-4028-B606-D96AABD86FDB}" type="slidenum">
              <a:rPr lang="id-ID" smtClean="0"/>
              <a:pPr/>
              <a:t>25</a:t>
            </a:fld>
            <a:endParaRPr lang="id-ID"/>
          </a:p>
        </p:txBody>
      </p:sp>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Tree>
    <p:extLst>
      <p:ext uri="{BB962C8B-B14F-4D97-AF65-F5344CB8AC3E}">
        <p14:creationId xmlns:p14="http://schemas.microsoft.com/office/powerpoint/2010/main" val="388009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Outline</a:t>
            </a:r>
          </a:p>
        </p:txBody>
      </p:sp>
      <p:sp>
        <p:nvSpPr>
          <p:cNvPr id="3" name="Slide Number Placeholder 2"/>
          <p:cNvSpPr>
            <a:spLocks noGrp="1"/>
          </p:cNvSpPr>
          <p:nvPr>
            <p:ph type="sldNum" sz="quarter" idx="12"/>
          </p:nvPr>
        </p:nvSpPr>
        <p:spPr/>
        <p:txBody>
          <a:bodyPr/>
          <a:lstStyle/>
          <a:p>
            <a:fld id="{F173735F-2667-4028-B606-D96AABD86FDB}" type="slidenum">
              <a:rPr lang="id-ID" smtClean="0"/>
              <a:pPr/>
              <a:t>3</a:t>
            </a:fld>
            <a:endParaRPr lang="id-ID"/>
          </a:p>
        </p:txBody>
      </p:sp>
      <p:sp>
        <p:nvSpPr>
          <p:cNvPr id="7" name="Content Placeholder 2"/>
          <p:cNvSpPr>
            <a:spLocks noGrp="1"/>
          </p:cNvSpPr>
          <p:nvPr>
            <p:ph idx="1"/>
          </p:nvPr>
        </p:nvSpPr>
        <p:spPr>
          <a:xfrm>
            <a:off x="1143000" y="2011288"/>
            <a:ext cx="7605464" cy="4458135"/>
          </a:xfrm>
        </p:spPr>
        <p:txBody>
          <a:bodyPr/>
          <a:lstStyle/>
          <a:p>
            <a:pPr marL="457200" indent="-457200" algn="just">
              <a:lnSpc>
                <a:spcPct val="150000"/>
              </a:lnSpc>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Arguments presented in a proposal</a:t>
            </a:r>
          </a:p>
          <a:p>
            <a:pPr marL="457200" indent="-457200" algn="just">
              <a:lnSpc>
                <a:spcPct val="150000"/>
              </a:lnSpc>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Approaches to research (Qualitative, Quantitative, Mixed)</a:t>
            </a:r>
          </a:p>
          <a:p>
            <a:pPr marL="457200" indent="-457200" algn="just">
              <a:lnSpc>
                <a:spcPct val="150000"/>
              </a:lnSpc>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Research topics</a:t>
            </a:r>
          </a:p>
          <a:p>
            <a:pPr marL="457200" indent="-457200" algn="just">
              <a:lnSpc>
                <a:spcPct val="150000"/>
              </a:lnSpc>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Guideline</a:t>
            </a:r>
          </a:p>
          <a:p>
            <a:pPr marL="457200" indent="-457200" algn="just">
              <a:lnSpc>
                <a:spcPct val="150000"/>
              </a:lnSpc>
              <a:buFont typeface="+mj-lt"/>
              <a:buAutoNum type="arabicPeriod"/>
              <a:defRPr/>
            </a:pPr>
            <a:r>
              <a:rPr lang="en-US" dirty="0">
                <a:latin typeface="Tahoma" panose="020B0604030504040204" pitchFamily="34" charset="0"/>
                <a:ea typeface="Tahoma" panose="020B0604030504040204" pitchFamily="34" charset="0"/>
                <a:cs typeface="Tahoma" panose="020B0604030504040204" pitchFamily="34" charset="0"/>
              </a:rPr>
              <a:t>Discussion</a:t>
            </a:r>
          </a:p>
          <a:p>
            <a:pPr marL="457200" indent="-457200" algn="just">
              <a:lnSpc>
                <a:spcPct val="150000"/>
              </a:lnSpc>
              <a:buFont typeface="+mj-lt"/>
              <a:buAutoNum type="arabicPeriod"/>
              <a:defRPr/>
            </a:pP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4361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03A773-D73B-4873-A2FD-585F32A90FDD}"/>
              </a:ext>
            </a:extLst>
          </p:cNvPr>
          <p:cNvSpPr>
            <a:spLocks noGrp="1"/>
          </p:cNvSpPr>
          <p:nvPr>
            <p:ph type="sldNum" sz="quarter" idx="12"/>
          </p:nvPr>
        </p:nvSpPr>
        <p:spPr/>
        <p:txBody>
          <a:bodyPr/>
          <a:lstStyle/>
          <a:p>
            <a:fld id="{F173735F-2667-4028-B606-D96AABD86FDB}" type="slidenum">
              <a:rPr lang="id-ID" smtClean="0"/>
              <a:pPr/>
              <a:t>4</a:t>
            </a:fld>
            <a:endParaRPr lang="id-ID"/>
          </a:p>
        </p:txBody>
      </p:sp>
      <p:sp>
        <p:nvSpPr>
          <p:cNvPr id="5" name="Title 4">
            <a:extLst>
              <a:ext uri="{FF2B5EF4-FFF2-40B4-BE49-F238E27FC236}">
                <a16:creationId xmlns:a16="http://schemas.microsoft.com/office/drawing/2014/main" id="{F4AA0E74-3926-4543-9E11-4CD9D70C9B54}"/>
              </a:ext>
            </a:extLst>
          </p:cNvPr>
          <p:cNvSpPr>
            <a:spLocks noGrp="1"/>
          </p:cNvSpPr>
          <p:nvPr>
            <p:ph type="title"/>
          </p:nvPr>
        </p:nvSpPr>
        <p:spPr/>
        <p:txBody>
          <a:bodyPr/>
          <a:lstStyle/>
          <a:p>
            <a:r>
              <a:rPr lang="en-US" dirty="0"/>
              <a:t>Starts with a Research Proposal</a:t>
            </a:r>
          </a:p>
        </p:txBody>
      </p:sp>
    </p:spTree>
    <p:extLst>
      <p:ext uri="{BB962C8B-B14F-4D97-AF65-F5344CB8AC3E}">
        <p14:creationId xmlns:p14="http://schemas.microsoft.com/office/powerpoint/2010/main" val="381789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9F6943-5FB6-9E46-904B-2BBF17CE11AD}"/>
              </a:ext>
            </a:extLst>
          </p:cNvPr>
          <p:cNvSpPr>
            <a:spLocks noGrp="1"/>
          </p:cNvSpPr>
          <p:nvPr>
            <p:ph type="title"/>
          </p:nvPr>
        </p:nvSpPr>
        <p:spPr/>
        <p:txBody>
          <a:bodyPr/>
          <a:lstStyle/>
          <a:p>
            <a:r>
              <a:rPr lang="en-US" dirty="0"/>
              <a:t>Arguments Presented in a Proposal</a:t>
            </a:r>
          </a:p>
        </p:txBody>
      </p:sp>
      <p:sp>
        <p:nvSpPr>
          <p:cNvPr id="2" name="Footer Placeholder 1">
            <a:extLst>
              <a:ext uri="{FF2B5EF4-FFF2-40B4-BE49-F238E27FC236}">
                <a16:creationId xmlns:a16="http://schemas.microsoft.com/office/drawing/2014/main" id="{A173EC6F-4D76-784F-832C-73DECA2C73FD}"/>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064023C0-372D-A14C-BE07-D44396F87B6A}"/>
              </a:ext>
            </a:extLst>
          </p:cNvPr>
          <p:cNvSpPr>
            <a:spLocks noGrp="1"/>
          </p:cNvSpPr>
          <p:nvPr>
            <p:ph type="sldNum" sz="quarter" idx="12"/>
          </p:nvPr>
        </p:nvSpPr>
        <p:spPr/>
        <p:txBody>
          <a:bodyPr/>
          <a:lstStyle/>
          <a:p>
            <a:fld id="{F173735F-2667-4028-B606-D96AABD86FDB}" type="slidenum">
              <a:rPr lang="id-ID" smtClean="0"/>
              <a:pPr/>
              <a:t>5</a:t>
            </a:fld>
            <a:endParaRPr lang="id-ID"/>
          </a:p>
        </p:txBody>
      </p:sp>
      <p:sp>
        <p:nvSpPr>
          <p:cNvPr id="6" name="Content Placeholder 5">
            <a:extLst>
              <a:ext uri="{FF2B5EF4-FFF2-40B4-BE49-F238E27FC236}">
                <a16:creationId xmlns:a16="http://schemas.microsoft.com/office/drawing/2014/main" id="{4582DBF7-4DDE-4A4A-8983-D9797BE25D8D}"/>
              </a:ext>
            </a:extLst>
          </p:cNvPr>
          <p:cNvSpPr>
            <a:spLocks noGrp="1"/>
          </p:cNvSpPr>
          <p:nvPr>
            <p:ph idx="1"/>
          </p:nvPr>
        </p:nvSpPr>
        <p:spPr/>
        <p:txBody>
          <a:bodyPr/>
          <a:lstStyle/>
          <a:p>
            <a:pPr algn="just"/>
            <a:r>
              <a:rPr lang="en-US" dirty="0"/>
              <a:t>List of the core arguments that need to be advanced in any proposal:</a:t>
            </a:r>
          </a:p>
          <a:p>
            <a:pPr marL="914400" lvl="1" indent="-457200" algn="just">
              <a:buFont typeface="+mj-lt"/>
              <a:buAutoNum type="arabicPeriod"/>
            </a:pPr>
            <a:r>
              <a:rPr lang="en-US" dirty="0"/>
              <a:t>What do readers need to better understand your topic?</a:t>
            </a:r>
          </a:p>
          <a:p>
            <a:pPr marL="914400" lvl="1" indent="-457200" algn="just">
              <a:buFont typeface="+mj-lt"/>
              <a:buAutoNum type="arabicPeriod"/>
            </a:pPr>
            <a:r>
              <a:rPr lang="en-US" dirty="0"/>
              <a:t>What do readers need to know about your topic?</a:t>
            </a:r>
          </a:p>
          <a:p>
            <a:pPr marL="914400" lvl="1" indent="-457200" algn="just">
              <a:buFont typeface="+mj-lt"/>
              <a:buAutoNum type="arabicPeriod"/>
            </a:pPr>
            <a:r>
              <a:rPr lang="en-US" dirty="0"/>
              <a:t>What do you propose to study?</a:t>
            </a:r>
          </a:p>
          <a:p>
            <a:pPr marL="914400" lvl="1" indent="-457200" algn="just">
              <a:buFont typeface="+mj-lt"/>
              <a:buAutoNum type="arabicPeriod"/>
            </a:pPr>
            <a:r>
              <a:rPr lang="en-US" dirty="0"/>
              <a:t>What is the setting, and who are the people you will study?</a:t>
            </a:r>
          </a:p>
          <a:p>
            <a:pPr marL="914400" lvl="1" indent="-457200" algn="just">
              <a:buFont typeface="+mj-lt"/>
              <a:buAutoNum type="arabicPeriod"/>
            </a:pPr>
            <a:r>
              <a:rPr lang="en-US" dirty="0"/>
              <a:t>What methods do you plan to use to collect data?</a:t>
            </a:r>
          </a:p>
          <a:p>
            <a:pPr marL="914400" lvl="1" indent="-457200" algn="just">
              <a:buFont typeface="+mj-lt"/>
              <a:buAutoNum type="arabicPeriod"/>
            </a:pPr>
            <a:r>
              <a:rPr lang="en-US" dirty="0"/>
              <a:t>How will you analyze the data?</a:t>
            </a:r>
          </a:p>
          <a:p>
            <a:pPr marL="914400" lvl="1" indent="-457200" algn="just">
              <a:buFont typeface="+mj-lt"/>
              <a:buAutoNum type="arabicPeriod"/>
            </a:pPr>
            <a:r>
              <a:rPr lang="en-US" dirty="0"/>
              <a:t>How will you validate your findings?</a:t>
            </a:r>
          </a:p>
          <a:p>
            <a:pPr marL="914400" lvl="1" indent="-457200" algn="just">
              <a:buFont typeface="+mj-lt"/>
              <a:buAutoNum type="arabicPeriod"/>
            </a:pPr>
            <a:r>
              <a:rPr lang="en-US" dirty="0"/>
              <a:t>What ethical issues will your study present?</a:t>
            </a:r>
          </a:p>
          <a:p>
            <a:pPr marL="914400" lvl="1" indent="-457200" algn="just">
              <a:buFont typeface="+mj-lt"/>
              <a:buAutoNum type="arabicPeriod"/>
            </a:pPr>
            <a:r>
              <a:rPr lang="en-US" dirty="0"/>
              <a:t>What do preliminary results show about the practicability and value of the proposed study?</a:t>
            </a:r>
          </a:p>
        </p:txBody>
      </p:sp>
    </p:spTree>
    <p:extLst>
      <p:ext uri="{BB962C8B-B14F-4D97-AF65-F5344CB8AC3E}">
        <p14:creationId xmlns:p14="http://schemas.microsoft.com/office/powerpoint/2010/main" val="65187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03A773-D73B-4873-A2FD-585F32A90FDD}"/>
              </a:ext>
            </a:extLst>
          </p:cNvPr>
          <p:cNvSpPr>
            <a:spLocks noGrp="1"/>
          </p:cNvSpPr>
          <p:nvPr>
            <p:ph type="sldNum" sz="quarter" idx="12"/>
          </p:nvPr>
        </p:nvSpPr>
        <p:spPr/>
        <p:txBody>
          <a:bodyPr/>
          <a:lstStyle/>
          <a:p>
            <a:fld id="{F173735F-2667-4028-B606-D96AABD86FDB}" type="slidenum">
              <a:rPr lang="id-ID" smtClean="0"/>
              <a:pPr/>
              <a:t>6</a:t>
            </a:fld>
            <a:endParaRPr lang="id-ID"/>
          </a:p>
        </p:txBody>
      </p:sp>
      <p:sp>
        <p:nvSpPr>
          <p:cNvPr id="5" name="Title 4">
            <a:extLst>
              <a:ext uri="{FF2B5EF4-FFF2-40B4-BE49-F238E27FC236}">
                <a16:creationId xmlns:a16="http://schemas.microsoft.com/office/drawing/2014/main" id="{F4AA0E74-3926-4543-9E11-4CD9D70C9B54}"/>
              </a:ext>
            </a:extLst>
          </p:cNvPr>
          <p:cNvSpPr>
            <a:spLocks noGrp="1"/>
          </p:cNvSpPr>
          <p:nvPr>
            <p:ph type="title"/>
          </p:nvPr>
        </p:nvSpPr>
        <p:spPr/>
        <p:txBody>
          <a:bodyPr/>
          <a:lstStyle/>
          <a:p>
            <a:r>
              <a:rPr lang="en-US" dirty="0"/>
              <a:t>3 Approaches to Research</a:t>
            </a:r>
          </a:p>
        </p:txBody>
      </p:sp>
    </p:spTree>
    <p:extLst>
      <p:ext uri="{BB962C8B-B14F-4D97-AF65-F5344CB8AC3E}">
        <p14:creationId xmlns:p14="http://schemas.microsoft.com/office/powerpoint/2010/main" val="3411992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338783-271A-FD45-BAB6-568DF96312DD}"/>
              </a:ext>
            </a:extLst>
          </p:cNvPr>
          <p:cNvSpPr>
            <a:spLocks noGrp="1"/>
          </p:cNvSpPr>
          <p:nvPr>
            <p:ph type="title"/>
          </p:nvPr>
        </p:nvSpPr>
        <p:spPr/>
        <p:txBody>
          <a:bodyPr/>
          <a:lstStyle/>
          <a:p>
            <a:r>
              <a:rPr lang="en-US" dirty="0"/>
              <a:t>Qualitative</a:t>
            </a:r>
          </a:p>
        </p:txBody>
      </p:sp>
      <p:sp>
        <p:nvSpPr>
          <p:cNvPr id="2" name="Footer Placeholder 1">
            <a:extLst>
              <a:ext uri="{FF2B5EF4-FFF2-40B4-BE49-F238E27FC236}">
                <a16:creationId xmlns:a16="http://schemas.microsoft.com/office/drawing/2014/main" id="{DA3D930B-7166-F94B-AE33-351D0C8E1FAC}"/>
              </a:ext>
            </a:extLst>
          </p:cNvPr>
          <p:cNvSpPr>
            <a:spLocks noGrp="1"/>
          </p:cNvSpPr>
          <p:nvPr>
            <p:ph type="ftr" sz="quarter" idx="11"/>
          </p:nvPr>
        </p:nvSpPr>
        <p:spPr/>
        <p:txBody>
          <a:bodyPr/>
          <a:lstStyle/>
          <a:p>
            <a:endParaRPr lang="id-ID"/>
          </a:p>
        </p:txBody>
      </p:sp>
      <p:sp>
        <p:nvSpPr>
          <p:cNvPr id="3" name="Slide Number Placeholder 2">
            <a:extLst>
              <a:ext uri="{FF2B5EF4-FFF2-40B4-BE49-F238E27FC236}">
                <a16:creationId xmlns:a16="http://schemas.microsoft.com/office/drawing/2014/main" id="{1C046A6F-9072-DD40-AA90-B6D601CB969B}"/>
              </a:ext>
            </a:extLst>
          </p:cNvPr>
          <p:cNvSpPr>
            <a:spLocks noGrp="1"/>
          </p:cNvSpPr>
          <p:nvPr>
            <p:ph type="sldNum" sz="quarter" idx="12"/>
          </p:nvPr>
        </p:nvSpPr>
        <p:spPr/>
        <p:txBody>
          <a:bodyPr/>
          <a:lstStyle/>
          <a:p>
            <a:fld id="{F173735F-2667-4028-B606-D96AABD86FDB}" type="slidenum">
              <a:rPr lang="id-ID" smtClean="0"/>
              <a:pPr/>
              <a:t>7</a:t>
            </a:fld>
            <a:endParaRPr lang="id-ID"/>
          </a:p>
        </p:txBody>
      </p:sp>
      <p:sp>
        <p:nvSpPr>
          <p:cNvPr id="8" name="Content Placeholder 7">
            <a:extLst>
              <a:ext uri="{FF2B5EF4-FFF2-40B4-BE49-F238E27FC236}">
                <a16:creationId xmlns:a16="http://schemas.microsoft.com/office/drawing/2014/main" id="{E6A53B21-30FA-4546-8515-54B599BD28F3}"/>
              </a:ext>
            </a:extLst>
          </p:cNvPr>
          <p:cNvSpPr>
            <a:spLocks noGrp="1"/>
          </p:cNvSpPr>
          <p:nvPr>
            <p:ph idx="1"/>
          </p:nvPr>
        </p:nvSpPr>
        <p:spPr/>
        <p:txBody>
          <a:bodyPr>
            <a:normAutofit/>
          </a:bodyPr>
          <a:lstStyle/>
          <a:p>
            <a:pPr algn="just"/>
            <a:r>
              <a:rPr lang="en-US" dirty="0"/>
              <a:t>Is an approach for exploring and understanding the meaning individuals or groups ascribe to a social or human problem.</a:t>
            </a:r>
          </a:p>
          <a:p>
            <a:pPr algn="just"/>
            <a:r>
              <a:rPr lang="en-US" dirty="0"/>
              <a:t>Research Design :</a:t>
            </a:r>
          </a:p>
          <a:p>
            <a:pPr lvl="1" algn="just"/>
            <a:r>
              <a:rPr lang="en-US" b="1" i="1" dirty="0">
                <a:solidFill>
                  <a:srgbClr val="0079B9"/>
                </a:solidFill>
              </a:rPr>
              <a:t>Narrative Research : </a:t>
            </a:r>
            <a:r>
              <a:rPr lang="en-US" dirty="0"/>
              <a:t>is a design of inquiry from the humanities in which the researcher studies the lives of individuals and asks one or more individuals to provide stories about their lives.</a:t>
            </a:r>
          </a:p>
          <a:p>
            <a:pPr lvl="1" algn="just"/>
            <a:r>
              <a:rPr lang="en-US" b="1" i="1" dirty="0">
                <a:solidFill>
                  <a:srgbClr val="0079B9"/>
                </a:solidFill>
              </a:rPr>
              <a:t>Phenomenological Research : </a:t>
            </a:r>
            <a:r>
              <a:rPr lang="en-US" dirty="0"/>
              <a:t>a design of inquiry from philosophy and psychology in which the researcher describes the lived experiences of individuals about a phenomenon as described by the participants.</a:t>
            </a:r>
          </a:p>
          <a:p>
            <a:pPr lvl="1" algn="just"/>
            <a:r>
              <a:rPr lang="en-US" b="1" i="1" dirty="0">
                <a:solidFill>
                  <a:srgbClr val="0079B9"/>
                </a:solidFill>
              </a:rPr>
              <a:t>Grounded Theory : </a:t>
            </a:r>
            <a:r>
              <a:rPr lang="en-US" dirty="0"/>
              <a:t>is a design of inquiry from sociology in which the researcher derives a general, abstract theory of a process, action, or interaction grounded in the views of participants.</a:t>
            </a:r>
          </a:p>
          <a:p>
            <a:pPr algn="just"/>
            <a:endParaRPr lang="en-US" dirty="0"/>
          </a:p>
        </p:txBody>
      </p:sp>
    </p:spTree>
    <p:extLst>
      <p:ext uri="{BB962C8B-B14F-4D97-AF65-F5344CB8AC3E}">
        <p14:creationId xmlns:p14="http://schemas.microsoft.com/office/powerpoint/2010/main" val="180980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8E49-F2D6-EE48-A0D8-31285907A40A}"/>
              </a:ext>
            </a:extLst>
          </p:cNvPr>
          <p:cNvSpPr>
            <a:spLocks noGrp="1"/>
          </p:cNvSpPr>
          <p:nvPr>
            <p:ph type="title"/>
          </p:nvPr>
        </p:nvSpPr>
        <p:spPr/>
        <p:txBody>
          <a:bodyPr/>
          <a:lstStyle/>
          <a:p>
            <a:r>
              <a:rPr lang="en-US" dirty="0"/>
              <a:t>Qualitative</a:t>
            </a:r>
          </a:p>
        </p:txBody>
      </p:sp>
      <p:sp>
        <p:nvSpPr>
          <p:cNvPr id="3" name="Footer Placeholder 2">
            <a:extLst>
              <a:ext uri="{FF2B5EF4-FFF2-40B4-BE49-F238E27FC236}">
                <a16:creationId xmlns:a16="http://schemas.microsoft.com/office/drawing/2014/main" id="{DDFF74CC-4F0E-CB4E-B963-3F3346DFD722}"/>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41DF7193-6B36-E045-A6E4-472A42D8E5B3}"/>
              </a:ext>
            </a:extLst>
          </p:cNvPr>
          <p:cNvSpPr>
            <a:spLocks noGrp="1"/>
          </p:cNvSpPr>
          <p:nvPr>
            <p:ph type="sldNum" sz="quarter" idx="12"/>
          </p:nvPr>
        </p:nvSpPr>
        <p:spPr/>
        <p:txBody>
          <a:bodyPr/>
          <a:lstStyle/>
          <a:p>
            <a:fld id="{F173735F-2667-4028-B606-D96AABD86FDB}" type="slidenum">
              <a:rPr lang="id-ID" smtClean="0"/>
              <a:pPr/>
              <a:t>8</a:t>
            </a:fld>
            <a:endParaRPr lang="id-ID"/>
          </a:p>
        </p:txBody>
      </p:sp>
      <p:sp>
        <p:nvSpPr>
          <p:cNvPr id="5" name="Content Placeholder 4">
            <a:extLst>
              <a:ext uri="{FF2B5EF4-FFF2-40B4-BE49-F238E27FC236}">
                <a16:creationId xmlns:a16="http://schemas.microsoft.com/office/drawing/2014/main" id="{ABFD5041-589E-B14E-8D01-CEB336640626}"/>
              </a:ext>
            </a:extLst>
          </p:cNvPr>
          <p:cNvSpPr>
            <a:spLocks noGrp="1"/>
          </p:cNvSpPr>
          <p:nvPr>
            <p:ph idx="1"/>
          </p:nvPr>
        </p:nvSpPr>
        <p:spPr/>
        <p:txBody>
          <a:bodyPr/>
          <a:lstStyle/>
          <a:p>
            <a:pPr lvl="1" algn="just"/>
            <a:r>
              <a:rPr lang="en-US" b="1" i="1" dirty="0">
                <a:solidFill>
                  <a:srgbClr val="0079B9"/>
                </a:solidFill>
              </a:rPr>
              <a:t>Ethnographies : </a:t>
            </a:r>
            <a:r>
              <a:rPr lang="en-US" dirty="0"/>
              <a:t>is a design of inquiry coming from anthropology and sociology in which the researcher studies the shared patterns of behaviors, language, and action of an intact cultural group in a natural setting over a prolongs period of time.</a:t>
            </a:r>
          </a:p>
          <a:p>
            <a:pPr lvl="1" algn="just"/>
            <a:r>
              <a:rPr lang="en-US" b="1" i="1" dirty="0">
                <a:solidFill>
                  <a:srgbClr val="0079B9"/>
                </a:solidFill>
              </a:rPr>
              <a:t>Case Study : </a:t>
            </a:r>
            <a:r>
              <a:rPr lang="en-US" dirty="0"/>
              <a:t>are a design of inquiry found in many fields, especially evaluation, in which the researcher develops an in-depth analysis of a case, often a program, event, activity, process, or one or more individuals.</a:t>
            </a:r>
          </a:p>
          <a:p>
            <a:endParaRPr lang="en-US" dirty="0"/>
          </a:p>
        </p:txBody>
      </p:sp>
    </p:spTree>
    <p:extLst>
      <p:ext uri="{BB962C8B-B14F-4D97-AF65-F5344CB8AC3E}">
        <p14:creationId xmlns:p14="http://schemas.microsoft.com/office/powerpoint/2010/main" val="122449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8E49-F2D6-EE48-A0D8-31285907A40A}"/>
              </a:ext>
            </a:extLst>
          </p:cNvPr>
          <p:cNvSpPr>
            <a:spLocks noGrp="1"/>
          </p:cNvSpPr>
          <p:nvPr>
            <p:ph type="title"/>
          </p:nvPr>
        </p:nvSpPr>
        <p:spPr/>
        <p:txBody>
          <a:bodyPr/>
          <a:lstStyle/>
          <a:p>
            <a:r>
              <a:rPr lang="en-US" dirty="0"/>
              <a:t>Qualitative</a:t>
            </a:r>
          </a:p>
        </p:txBody>
      </p:sp>
      <p:sp>
        <p:nvSpPr>
          <p:cNvPr id="3" name="Footer Placeholder 2">
            <a:extLst>
              <a:ext uri="{FF2B5EF4-FFF2-40B4-BE49-F238E27FC236}">
                <a16:creationId xmlns:a16="http://schemas.microsoft.com/office/drawing/2014/main" id="{DDFF74CC-4F0E-CB4E-B963-3F3346DFD722}"/>
              </a:ext>
            </a:extLst>
          </p:cNvPr>
          <p:cNvSpPr>
            <a:spLocks noGrp="1"/>
          </p:cNvSpPr>
          <p:nvPr>
            <p:ph type="ftr" sz="quarter" idx="11"/>
          </p:nvPr>
        </p:nvSpPr>
        <p:spPr/>
        <p:txBody>
          <a:bodyPr/>
          <a:lstStyle/>
          <a:p>
            <a:endParaRPr lang="id-ID" dirty="0"/>
          </a:p>
        </p:txBody>
      </p:sp>
      <p:sp>
        <p:nvSpPr>
          <p:cNvPr id="4" name="Slide Number Placeholder 3">
            <a:extLst>
              <a:ext uri="{FF2B5EF4-FFF2-40B4-BE49-F238E27FC236}">
                <a16:creationId xmlns:a16="http://schemas.microsoft.com/office/drawing/2014/main" id="{41DF7193-6B36-E045-A6E4-472A42D8E5B3}"/>
              </a:ext>
            </a:extLst>
          </p:cNvPr>
          <p:cNvSpPr>
            <a:spLocks noGrp="1"/>
          </p:cNvSpPr>
          <p:nvPr>
            <p:ph type="sldNum" sz="quarter" idx="12"/>
          </p:nvPr>
        </p:nvSpPr>
        <p:spPr/>
        <p:txBody>
          <a:bodyPr/>
          <a:lstStyle/>
          <a:p>
            <a:fld id="{F173735F-2667-4028-B606-D96AABD86FDB}" type="slidenum">
              <a:rPr lang="id-ID" smtClean="0"/>
              <a:pPr/>
              <a:t>9</a:t>
            </a:fld>
            <a:endParaRPr lang="id-ID"/>
          </a:p>
        </p:txBody>
      </p:sp>
      <p:sp>
        <p:nvSpPr>
          <p:cNvPr id="8" name="Content Placeholder 4">
            <a:extLst>
              <a:ext uri="{FF2B5EF4-FFF2-40B4-BE49-F238E27FC236}">
                <a16:creationId xmlns:a16="http://schemas.microsoft.com/office/drawing/2014/main" id="{909F4B27-1B81-B641-9D3C-129BDC1D708F}"/>
              </a:ext>
            </a:extLst>
          </p:cNvPr>
          <p:cNvSpPr txBox="1">
            <a:spLocks/>
          </p:cNvSpPr>
          <p:nvPr/>
        </p:nvSpPr>
        <p:spPr>
          <a:xfrm>
            <a:off x="1295400" y="5257800"/>
            <a:ext cx="7605464" cy="13640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endParaRPr lang="en-US" dirty="0"/>
          </a:p>
        </p:txBody>
      </p:sp>
      <p:sp>
        <p:nvSpPr>
          <p:cNvPr id="10" name="Content Placeholder 4">
            <a:extLst>
              <a:ext uri="{FF2B5EF4-FFF2-40B4-BE49-F238E27FC236}">
                <a16:creationId xmlns:a16="http://schemas.microsoft.com/office/drawing/2014/main" id="{1BB508D4-96C6-E24D-B665-474FE161A3C0}"/>
              </a:ext>
            </a:extLst>
          </p:cNvPr>
          <p:cNvSpPr txBox="1">
            <a:spLocks/>
          </p:cNvSpPr>
          <p:nvPr/>
        </p:nvSpPr>
        <p:spPr>
          <a:xfrm>
            <a:off x="1295400" y="2163688"/>
            <a:ext cx="7605464" cy="445813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fontAlgn="auto">
              <a:spcAft>
                <a:spcPts val="0"/>
              </a:spcAft>
              <a:buNone/>
            </a:pPr>
            <a:r>
              <a:rPr lang="en-US" dirty="0"/>
              <a:t>Let’s look at an example of qualitative research from start to finish.  Imagine you work at a bowling alley and you have a little form at each lane that asked “how was your experience today?”  Let’s assume there are 100 responses, including comments like “great, the staff was so courteous” and “terrible, I’ve never bowled so poorly in my life.”  When the boss asks, “how is the feedback so far?” you scratch your head because you are not quite sure how to summarize the data.</a:t>
            </a:r>
          </a:p>
        </p:txBody>
      </p:sp>
    </p:spTree>
    <p:extLst>
      <p:ext uri="{BB962C8B-B14F-4D97-AF65-F5344CB8AC3E}">
        <p14:creationId xmlns:p14="http://schemas.microsoft.com/office/powerpoint/2010/main" val="3720091995"/>
      </p:ext>
    </p:extLst>
  </p:cSld>
  <p:clrMapOvr>
    <a:masterClrMapping/>
  </p:clrMapOvr>
</p:sld>
</file>

<file path=ppt/theme/theme1.xml><?xml version="1.0" encoding="utf-8"?>
<a:theme xmlns:a="http://schemas.openxmlformats.org/drawingml/2006/main" name="TemplateB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Presentation1</Template>
  <TotalTime>7945</TotalTime>
  <Words>1284</Words>
  <Application>Microsoft Macintosh PowerPoint</Application>
  <PresentationFormat>On-screen Show (4:3)</PresentationFormat>
  <Paragraphs>150</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Open Sans</vt:lpstr>
      <vt:lpstr>Tahoma</vt:lpstr>
      <vt:lpstr>Wingdings</vt:lpstr>
      <vt:lpstr>TemplateBM</vt:lpstr>
      <vt:lpstr>Research Topics  Session 02</vt:lpstr>
      <vt:lpstr>Learning Outcomes</vt:lpstr>
      <vt:lpstr>Outline</vt:lpstr>
      <vt:lpstr>Starts with a Research Proposal</vt:lpstr>
      <vt:lpstr>Arguments Presented in a Proposal</vt:lpstr>
      <vt:lpstr>3 Approaches to Research</vt:lpstr>
      <vt:lpstr>Qualitative</vt:lpstr>
      <vt:lpstr>Qualitative</vt:lpstr>
      <vt:lpstr>Qualitative</vt:lpstr>
      <vt:lpstr>Qualitative</vt:lpstr>
      <vt:lpstr>Quantitative</vt:lpstr>
      <vt:lpstr>Quantitative</vt:lpstr>
      <vt:lpstr>Mixed Methods</vt:lpstr>
      <vt:lpstr>The table of differences</vt:lpstr>
      <vt:lpstr>Topics</vt:lpstr>
      <vt:lpstr>As mentioned in the last session about the topics in Computer Science, have you found yours?</vt:lpstr>
      <vt:lpstr>Research Topics in Computer Science</vt:lpstr>
      <vt:lpstr>Research Topics in Computer Science</vt:lpstr>
      <vt:lpstr>Research Topics in Computer Science</vt:lpstr>
      <vt:lpstr>Research Topics in Computer Science</vt:lpstr>
      <vt:lpstr>Guideline to select your topic</vt:lpstr>
      <vt:lpstr>References</vt:lpstr>
      <vt:lpstr>In Class Assignment</vt:lpstr>
      <vt:lpstr>PowerPoint Presentation</vt:lpstr>
      <vt:lpstr>Thank you</vt:lpstr>
    </vt:vector>
  </TitlesOfParts>
  <Company>Bina Nusantara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DS_1</dc:title>
  <dc:creator>rwongso@binus.edu</dc:creator>
  <cp:lastModifiedBy>Hanry Ham</cp:lastModifiedBy>
  <cp:revision>72</cp:revision>
  <dcterms:created xsi:type="dcterms:W3CDTF">2009-07-15T08:07:45Z</dcterms:created>
  <dcterms:modified xsi:type="dcterms:W3CDTF">2019-12-21T09:00:19Z</dcterms:modified>
</cp:coreProperties>
</file>